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5" r:id="rId3"/>
  </p:sldMasterIdLst>
  <p:notesMasterIdLst>
    <p:notesMasterId r:id="rId23"/>
  </p:notesMasterIdLst>
  <p:handoutMasterIdLst>
    <p:handoutMasterId r:id="rId24"/>
  </p:handoutMasterIdLst>
  <p:sldIdLst>
    <p:sldId id="267" r:id="rId4"/>
    <p:sldId id="286" r:id="rId5"/>
    <p:sldId id="273" r:id="rId6"/>
    <p:sldId id="308" r:id="rId7"/>
    <p:sldId id="501" r:id="rId8"/>
    <p:sldId id="507" r:id="rId9"/>
    <p:sldId id="512" r:id="rId10"/>
    <p:sldId id="504" r:id="rId11"/>
    <p:sldId id="500" r:id="rId12"/>
    <p:sldId id="499" r:id="rId13"/>
    <p:sldId id="505" r:id="rId14"/>
    <p:sldId id="508" r:id="rId15"/>
    <p:sldId id="461" r:id="rId16"/>
    <p:sldId id="511" r:id="rId17"/>
    <p:sldId id="510" r:id="rId18"/>
    <p:sldId id="514" r:id="rId19"/>
    <p:sldId id="515" r:id="rId20"/>
    <p:sldId id="516" r:id="rId21"/>
    <p:sldId id="513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9EDC9CA1-58CC-4209-92C2-3D7FEAB9B011}">
          <p14:sldIdLst>
            <p14:sldId id="267"/>
            <p14:sldId id="286"/>
            <p14:sldId id="273"/>
          </p14:sldIdLst>
        </p14:section>
        <p14:section name="A" id="{1B2951C3-0C3C-42B1-9B02-DC21AF5306DC}">
          <p14:sldIdLst>
            <p14:sldId id="308"/>
            <p14:sldId id="501"/>
            <p14:sldId id="507"/>
            <p14:sldId id="512"/>
            <p14:sldId id="504"/>
            <p14:sldId id="500"/>
            <p14:sldId id="499"/>
            <p14:sldId id="505"/>
          </p14:sldIdLst>
        </p14:section>
        <p14:section name="B" id="{3CDD95D3-E0E6-4035-97AF-854967B77340}">
          <p14:sldIdLst>
            <p14:sldId id="508"/>
            <p14:sldId id="461"/>
          </p14:sldIdLst>
        </p14:section>
        <p14:section name="C" id="{4AADF627-2933-4850-B31E-A7D525EA54A8}">
          <p14:sldIdLst>
            <p14:sldId id="511"/>
            <p14:sldId id="510"/>
            <p14:sldId id="514"/>
            <p14:sldId id="515"/>
          </p14:sldIdLst>
        </p14:section>
        <p14:section name="99" id="{BE663C8A-C7B9-4A37-BF16-0F5E099892F3}">
          <p14:sldIdLst>
            <p14:sldId id="516"/>
            <p14:sldId id="5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380AA02-D372-664E-F2A3-D324932776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BAC7A9-F673-A3BD-BD56-B04F3B65C2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F03ED-82C3-4825-9FF7-934B8DFD8D52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DDCDCF-729E-7DD1-05DC-0BD424D618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FE690A-2985-C5A3-5822-B82030D51F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4F914-B14F-4881-B9AD-403958A09D7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899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9F060-B990-4006-963C-E62E97ED2915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584B8-9FAC-4190-8E16-7538F140C7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06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584B8-9FAC-4190-8E16-7538F140C76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66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0A69-3CA1-9644-9CDD-5D552C1A258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50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584B8-9FAC-4190-8E16-7538F140C76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13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06BDD-0A25-3D10-F725-785D4E86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F85C93-C0D0-0573-75E2-E636708AA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EE47D7-F288-7D33-DFEC-4D49737D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85" y="6221692"/>
            <a:ext cx="11519554" cy="499784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409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BD70C-39D9-78BC-25F6-922F707A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58E96E-18C5-9554-7244-35717CFC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6C52B3-4F80-AE56-5E5B-55506E54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89037F-C4EB-B9D7-6071-4503BC79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4BC87-95F0-E864-3085-D3C1B7CB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204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B2A824-F245-FFBA-0E40-18C031F40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DD3C0E-4F80-4420-7A21-09E2C30CB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791451-3582-CF0F-9A7A-58441547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3329CA-2741-BEA3-E6E5-EBC6BC60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D05AE1-58C3-DE88-7926-6FAFFD58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816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eaker 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E3C633-E95A-44BF-7FBA-12FD1BFD22DC}"/>
              </a:ext>
            </a:extLst>
          </p:cNvPr>
          <p:cNvSpPr/>
          <p:nvPr userDrawn="1"/>
        </p:nvSpPr>
        <p:spPr>
          <a:xfrm>
            <a:off x="0" y="0"/>
            <a:ext cx="681162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436706" y="6528217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</a:t>
            </a:r>
            <a:r>
              <a:rPr lang="en-US" sz="1200" b="0" err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PowerBIDaysBarcelona</a:t>
            </a:r>
            <a:endParaRPr lang="en-US" sz="1200" b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59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51946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06BDD-0A25-3D10-F725-785D4E86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F85C93-C0D0-0573-75E2-E636708AA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EE47D7-F288-7D33-DFEC-4D49737D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85" y="6221692"/>
            <a:ext cx="11519554" cy="499784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912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6BE9F-7324-27A0-4A73-F8237826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5E701D-130A-69FA-DBF0-95779990A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04290C-257B-53BA-7ECC-B29FA101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2418CC-A24D-98C8-C808-83A6C1AC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C86DE-11B0-5D61-3637-2C12E758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641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6532C-7898-48E2-CD38-93A69340A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207E95-1217-1093-497E-2F05A3B0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E4F73A-73B3-CE6D-6A7E-0BF0CAA6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4735B8-54B9-D190-99B4-41E811B2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D679A-6096-A45E-8530-AADFE7A5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960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BBCBC6-F480-82BC-8664-C24327AB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4D271C-C739-ACB7-C9A0-09F98CA0A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F85932-6B2C-F9DA-CC7C-D5BC8014E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151F7F-0CD1-0D6D-7D3D-789D8C93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198B62-376C-BB5A-099E-1B0DF099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E62560-3BB7-3BA8-7D66-CB969F48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422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2BEA4-CF44-4563-083D-EA85DF9E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49B87D-068A-E403-D418-8B371A4D4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FA6B40-CBA9-95B4-7239-1E071F7EE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87264B-4B3E-B18A-3888-8E2FF64F9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BD0010-69D5-B398-160C-C095D78A3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76A9183-B357-59C8-99A5-5F8DC380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D4E07C-324A-E61F-15C9-84164170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AA9BBE2-3C5E-3607-3E74-6601DCDE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607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FD907-4F9C-08CA-01DF-A5AE40D9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CCF417-156A-80D6-DCDA-A26D0B47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065472-99EF-B88B-2D5C-E9C6D15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39E723-C1D6-9BD6-FD2C-1D1A7D28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104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6BE9F-7324-27A0-4A73-F8237826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5E701D-130A-69FA-DBF0-95779990A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04290C-257B-53BA-7ECC-B29FA101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2418CC-A24D-98C8-C808-83A6C1AC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C86DE-11B0-5D61-3637-2C12E758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363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365476-562C-5995-90F6-F52DA4A0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4B51E5-90CB-3306-E126-30BBF706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12B8AE-9A7F-2633-38F5-B1F9E926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9572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30123-0EA5-F6CC-25F9-346BFA4A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4EAC3A-06D4-3415-613A-597FC02E9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D3FEE5-CF4F-0EE3-1917-351C18030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FF3840-549B-30D9-ABA4-AA99BD02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7A0ADC-650A-7EDB-EA9E-CA168AAF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0151D6-CE2D-3797-76F7-189ACEC3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8730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20C84-B4F6-0074-88F7-F28E9282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F025BB-B713-62DB-0713-247339E43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5CC0E2-B187-28D1-E926-B802915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8D9083-F5BB-008E-B53F-B7D80579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564E9D-6FF2-827C-1056-34752942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5D5649-C35A-6EFE-9891-7948F8D8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8726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BD70C-39D9-78BC-25F6-922F707A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58E96E-18C5-9554-7244-35717CFCA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6C52B3-4F80-AE56-5E5B-55506E54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89037F-C4EB-B9D7-6071-4503BC79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64BC87-95F0-E864-3085-D3C1B7CB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6414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B2A824-F245-FFBA-0E40-18C031F40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DD3C0E-4F80-4420-7A21-09E2C30CB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791451-3582-CF0F-9A7A-58441547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3329CA-2741-BEA3-E6E5-EBC6BC60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D05AE1-58C3-DE88-7926-6FAFFD58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499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eaker 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E3C633-E95A-44BF-7FBA-12FD1BFD22DC}"/>
              </a:ext>
            </a:extLst>
          </p:cNvPr>
          <p:cNvSpPr/>
          <p:nvPr userDrawn="1"/>
        </p:nvSpPr>
        <p:spPr>
          <a:xfrm>
            <a:off x="0" y="0"/>
            <a:ext cx="681162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436706" y="6528217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</a:t>
            </a:r>
            <a:r>
              <a:rPr lang="en-US" sz="1200" b="0" err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PowerBIDaysBarcelona</a:t>
            </a:r>
            <a:endParaRPr lang="en-US" sz="1200" b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05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665324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22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93875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6032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6532C-7898-48E2-CD38-93A69340A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207E95-1217-1093-497E-2F05A3B06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E4F73A-73B3-CE6D-6A7E-0BF0CAA6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4735B8-54B9-D190-99B4-41E811B2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D679A-6096-A45E-8530-AADFE7A5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3548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68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587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2060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8443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752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3694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599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09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07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3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BBCBC6-F480-82BC-8664-C24327AB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4D271C-C739-ACB7-C9A0-09F98CA0A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F85932-6B2C-F9DA-CC7C-D5BC8014E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151F7F-0CD1-0D6D-7D3D-789D8C93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198B62-376C-BB5A-099E-1B0DF099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E62560-3BB7-3BA8-7D66-CB969F48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8612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99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46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987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9819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eaker 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E3C633-E95A-44BF-7FBA-12FD1BFD22DC}"/>
              </a:ext>
            </a:extLst>
          </p:cNvPr>
          <p:cNvSpPr/>
          <p:nvPr userDrawn="1"/>
        </p:nvSpPr>
        <p:spPr>
          <a:xfrm>
            <a:off x="0" y="0"/>
            <a:ext cx="681162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/>
              <a:t>Introduce yourself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 userDrawn="1"/>
        </p:nvSpPr>
        <p:spPr>
          <a:xfrm>
            <a:off x="436706" y="6528217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</a:t>
            </a:r>
            <a:r>
              <a:rPr lang="en-US" sz="1200" b="0" err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PowerBIDaysBarcelona</a:t>
            </a:r>
            <a:endParaRPr lang="en-US" sz="1200" b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701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2BEA4-CF44-4563-083D-EA85DF9E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49B87D-068A-E403-D418-8B371A4D4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FA6B40-CBA9-95B4-7239-1E071F7EE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87264B-4B3E-B18A-3888-8E2FF64F9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BD0010-69D5-B398-160C-C095D78A3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76A9183-B357-59C8-99A5-5F8DC380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D4E07C-324A-E61F-15C9-84164170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AA9BBE2-3C5E-3607-3E74-6601DCDE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91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FD907-4F9C-08CA-01DF-A5AE40D9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CCF417-156A-80D6-DCDA-A26D0B47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065472-99EF-B88B-2D5C-E9C6D159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39E723-C1D6-9BD6-FD2C-1D1A7D28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193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365476-562C-5995-90F6-F52DA4A0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4B51E5-90CB-3306-E126-30BBF706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12B8AE-9A7F-2633-38F5-B1F9E926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5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30123-0EA5-F6CC-25F9-346BFA4A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4EAC3A-06D4-3415-613A-597FC02E9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D3FEE5-CF4F-0EE3-1917-351C18030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FF3840-549B-30D9-ABA4-AA99BD02A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7A0ADC-650A-7EDB-EA9E-CA168AAF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0151D6-CE2D-3797-76F7-189ACEC39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61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20C84-B4F6-0074-88F7-F28E9282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F025BB-B713-62DB-0713-247339E437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5CC0E2-B187-28D1-E926-B802915B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8D9083-F5BB-008E-B53F-B7D80579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89C56-E246-4A3F-949D-3DAD5119A33D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564E9D-6FF2-827C-1056-34752942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462304"/>
            <a:ext cx="10515599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5D5649-C35A-6EFE-9891-7948F8D8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7869E7-267A-4A9D-A701-DFCCDCAEE6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36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26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5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image" Target="../media/image8.png"/><Relationship Id="rId27" Type="http://schemas.openxmlformats.org/officeDocument/2006/relationships/image" Target="../media/image1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15.jpe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59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37B5EA-235C-93B4-E2DB-685CBE44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36CAE5-76D1-6448-1E3A-6DD7410E7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E9CF5D36-01D6-0C5B-9820-F7570C838145}"/>
              </a:ext>
            </a:extLst>
          </p:cNvPr>
          <p:cNvSpPr>
            <a:spLocks noGrp="1"/>
          </p:cNvSpPr>
          <p:nvPr userDrawn="1"/>
        </p:nvSpPr>
        <p:spPr>
          <a:xfrm>
            <a:off x="838201" y="6422580"/>
            <a:ext cx="1051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B7DA2256-10A7-FF08-1F4C-AA1E6D5F7F2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70" y="6461808"/>
            <a:ext cx="1045590" cy="217831"/>
          </a:xfrm>
          <a:prstGeom prst="rect">
            <a:avLst/>
          </a:prstGeom>
        </p:spPr>
      </p:pic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13D5F688-6ED0-085D-1B45-0D21B3161C7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506" y="6387840"/>
            <a:ext cx="483909" cy="365767"/>
          </a:xfrm>
          <a:prstGeom prst="rect">
            <a:avLst/>
          </a:prstGeom>
        </p:spPr>
      </p:pic>
      <p:pic>
        <p:nvPicPr>
          <p:cNvPr id="9" name="Imagen 8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7C47D22-7FB0-AABE-1751-09C6A13A140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61" y="6426578"/>
            <a:ext cx="546378" cy="288290"/>
          </a:xfrm>
          <a:prstGeom prst="rect">
            <a:avLst/>
          </a:prstGeom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F831710B-680A-8267-CEC0-0F86C573474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885" y="6390115"/>
            <a:ext cx="926969" cy="361216"/>
          </a:xfrm>
          <a:prstGeom prst="rect">
            <a:avLst/>
          </a:prstGeom>
        </p:spPr>
      </p:pic>
      <p:pic>
        <p:nvPicPr>
          <p:cNvPr id="13" name="Imagen 12" descr="Forma&#10;&#10;El contenido generado por IA puede ser incorrecto.">
            <a:extLst>
              <a:ext uri="{FF2B5EF4-FFF2-40B4-BE49-F238E27FC236}">
                <a16:creationId xmlns:a16="http://schemas.microsoft.com/office/drawing/2014/main" id="{A38F8EED-E54E-C471-CD58-36990A62634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43" y="6429409"/>
            <a:ext cx="1002874" cy="282628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ADBA2F47-C1A8-736D-CDFE-42441BBE7D3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3" y="6400787"/>
            <a:ext cx="836611" cy="339873"/>
          </a:xfrm>
          <a:prstGeom prst="rect">
            <a:avLst/>
          </a:prstGeom>
        </p:spPr>
      </p:pic>
      <p:pic>
        <p:nvPicPr>
          <p:cNvPr id="17" name="Imagen 16" descr="Forma&#10;&#10;El contenido generado por IA puede ser incorrecto.">
            <a:extLst>
              <a:ext uri="{FF2B5EF4-FFF2-40B4-BE49-F238E27FC236}">
                <a16:creationId xmlns:a16="http://schemas.microsoft.com/office/drawing/2014/main" id="{6B76BA44-8D99-3E9A-F706-70CD00B9A6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20" y="6469606"/>
            <a:ext cx="1003098" cy="202234"/>
          </a:xfrm>
          <a:prstGeom prst="rect">
            <a:avLst/>
          </a:prstGeom>
        </p:spPr>
      </p:pic>
      <p:pic>
        <p:nvPicPr>
          <p:cNvPr id="19" name="Imagen 18" descr="Logotipo&#10;&#10;El contenido generado por IA puede ser incorrecto.">
            <a:extLst>
              <a:ext uri="{FF2B5EF4-FFF2-40B4-BE49-F238E27FC236}">
                <a16:creationId xmlns:a16="http://schemas.microsoft.com/office/drawing/2014/main" id="{4FD445B5-2AE5-F03A-A333-C095FF646713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64" y="6466184"/>
            <a:ext cx="620438" cy="209079"/>
          </a:xfrm>
          <a:prstGeom prst="rect">
            <a:avLst/>
          </a:prstGeom>
        </p:spPr>
      </p:pic>
      <p:pic>
        <p:nvPicPr>
          <p:cNvPr id="21" name="Imagen 20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D54234B1-3EA4-9576-F9AE-DF5768CD843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322" y="6015388"/>
            <a:ext cx="802888" cy="802888"/>
          </a:xfrm>
          <a:prstGeom prst="rect">
            <a:avLst/>
          </a:prstGeom>
        </p:spPr>
      </p:pic>
      <p:pic>
        <p:nvPicPr>
          <p:cNvPr id="23" name="Imagen 22" descr="Icono&#10;&#10;El contenido generado por IA puede ser incorrecto.">
            <a:extLst>
              <a:ext uri="{FF2B5EF4-FFF2-40B4-BE49-F238E27FC236}">
                <a16:creationId xmlns:a16="http://schemas.microsoft.com/office/drawing/2014/main" id="{9A7E0C28-730D-5D5B-6CD7-079F08D144CF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1" y="6059524"/>
            <a:ext cx="802888" cy="798476"/>
          </a:xfrm>
          <a:prstGeom prst="rect">
            <a:avLst/>
          </a:prstGeom>
        </p:spPr>
      </p:pic>
      <p:pic>
        <p:nvPicPr>
          <p:cNvPr id="25" name="Imagen 24" descr="Forma&#10;&#10;El contenido generado por IA puede ser incorrecto.">
            <a:extLst>
              <a:ext uri="{FF2B5EF4-FFF2-40B4-BE49-F238E27FC236}">
                <a16:creationId xmlns:a16="http://schemas.microsoft.com/office/drawing/2014/main" id="{BABB4619-C2B1-2715-F847-1B33D52DFF8E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951" y="6382499"/>
            <a:ext cx="518427" cy="376449"/>
          </a:xfrm>
          <a:prstGeom prst="rect">
            <a:avLst/>
          </a:prstGeom>
        </p:spPr>
      </p:pic>
      <p:pic>
        <p:nvPicPr>
          <p:cNvPr id="27" name="Imagen 26" descr="Forma&#10;&#10;El contenido generado por IA puede ser incorrecto.">
            <a:extLst>
              <a:ext uri="{FF2B5EF4-FFF2-40B4-BE49-F238E27FC236}">
                <a16:creationId xmlns:a16="http://schemas.microsoft.com/office/drawing/2014/main" id="{FE3180E5-F10D-7030-E871-6D98DAFA040D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20" y="6466184"/>
            <a:ext cx="942637" cy="2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0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alphaModFix amt="59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37B5EA-235C-93B4-E2DB-685CBE44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36CAE5-76D1-6448-1E3A-6DD7410E7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CF5D36-01D6-0C5B-9820-F7570C838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10515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4" name="Imagen 3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5929E5CD-1A15-7E59-11A0-27A80DCC62C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020" y="6251298"/>
            <a:ext cx="575227" cy="575227"/>
          </a:xfrm>
          <a:prstGeom prst="rect">
            <a:avLst/>
          </a:prstGeom>
        </p:spPr>
      </p:pic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EA17194-1B30-D375-AF39-982DB3C0B4C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392" y="6251297"/>
            <a:ext cx="578406" cy="5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6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haroni" panose="020F0502020204030204" pitchFamily="2" charset="-79"/>
          <a:ea typeface="+mj-ea"/>
          <a:cs typeface="Aharoni" panose="020F0502020204030204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i" panose="02010803020104030203" pitchFamily="2" charset="-79"/>
          <a:ea typeface="+mn-ea"/>
          <a:cs typeface="Aharoni" panose="02010803020104030203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7" name="Imagen 6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694A07F2-A7FA-A804-C4EA-842A2A68731E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020" y="6251298"/>
            <a:ext cx="575227" cy="575227"/>
          </a:xfrm>
          <a:prstGeom prst="rect">
            <a:avLst/>
          </a:prstGeom>
        </p:spPr>
      </p:pic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6AE11B71-E5E8-7495-8C8E-1B3D2E21F81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392" y="6251297"/>
            <a:ext cx="578406" cy="5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hyperlink" Target="https://pypi.org/project/python-docx/#history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scanny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github.com/mikemaccan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7600"/>
            <a:ext cx="12192000" cy="3532433"/>
          </a:xfrm>
        </p:spPr>
        <p:txBody>
          <a:bodyPr anchor="ctr">
            <a:normAutofit/>
          </a:bodyPr>
          <a:lstStyle/>
          <a:p>
            <a:pPr algn="ctr"/>
            <a:r>
              <a:rPr lang="ca-ES" sz="72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Mastering </a:t>
            </a:r>
            <a:br>
              <a:rPr lang="ca-ES" sz="72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</a:br>
            <a:r>
              <a:rPr lang="ca-ES" sz="72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Word Automation </a:t>
            </a:r>
            <a:br>
              <a:rPr lang="ca-ES" sz="72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</a:br>
            <a:r>
              <a:rPr lang="ca-ES" sz="72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with Python</a:t>
            </a:r>
            <a:endParaRPr lang="es-ES" sz="720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675A39BC-A05E-7638-1E98-5F0E484279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 algn="ctr"/>
            <a:r>
              <a:rPr lang="es-ES" sz="1660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Segoe UI Black (Títulos)"/>
                <a:cs typeface="Posterama" panose="020B0504020200020000" pitchFamily="34" charset="0"/>
              </a:rPr>
              <a:t>PyDAY 2025</a:t>
            </a:r>
            <a:endParaRPr lang="es-ES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accent5">
                  <a:lumMod val="40000"/>
                  <a:lumOff val="60000"/>
                </a:schemeClr>
              </a:solidFill>
              <a:latin typeface="Segoe UI Black (Títulos)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B4B4E71-1C68-6539-1661-3439C28B264D}"/>
              </a:ext>
            </a:extLst>
          </p:cNvPr>
          <p:cNvSpPr/>
          <p:nvPr/>
        </p:nvSpPr>
        <p:spPr>
          <a:xfrm>
            <a:off x="489619" y="1284267"/>
            <a:ext cx="5420412" cy="202338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 u="sng">
                <a:solidFill>
                  <a:schemeClr val="bg1"/>
                </a:solidFill>
                <a:latin typeface="Gotham Narrow Bold"/>
              </a:rPr>
              <a:t>Instalar Librería</a:t>
            </a:r>
            <a:r>
              <a:rPr lang="es-ES" sz="1100" b="1">
                <a:solidFill>
                  <a:schemeClr val="bg1"/>
                </a:solidFill>
                <a:latin typeface="Gotham Narrow Bold"/>
              </a:rPr>
              <a:t>: </a:t>
            </a: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r>
              <a:rPr lang="es-ES" sz="1100" b="1">
                <a:solidFill>
                  <a:schemeClr val="bg1"/>
                </a:solidFill>
                <a:latin typeface="Gotham Narrow Bold"/>
              </a:rPr>
              <a:t>pip install python-docx --upgrade</a:t>
            </a:r>
          </a:p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pip install pandas polars requests --upgrade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414D61-5064-B15A-9C41-45A3F33452CA}"/>
              </a:ext>
            </a:extLst>
          </p:cNvPr>
          <p:cNvSpPr txBox="1"/>
          <p:nvPr/>
        </p:nvSpPr>
        <p:spPr>
          <a:xfrm>
            <a:off x="11591365" y="221882"/>
            <a:ext cx="600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smtClean="0">
                <a:solidFill>
                  <a:schemeClr val="bg1"/>
                </a:solidFill>
                <a:latin typeface="Gotham Narrow Book" pitchFamily="2" charset="0"/>
              </a:rPr>
              <a:pPr algn="ctr"/>
              <a:t>10</a:t>
            </a:fld>
            <a:endParaRPr lang="es-ES" sz="120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2454217-2E78-6E70-AD2D-54085C4749B3}"/>
              </a:ext>
            </a:extLst>
          </p:cNvPr>
          <p:cNvSpPr/>
          <p:nvPr/>
        </p:nvSpPr>
        <p:spPr>
          <a:xfrm>
            <a:off x="600635" y="1782523"/>
            <a:ext cx="389132" cy="411000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l="-6000" r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sz="140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FBA4DAD-65AF-B139-4461-B3D2C3C37AF4}"/>
              </a:ext>
            </a:extLst>
          </p:cNvPr>
          <p:cNvSpPr/>
          <p:nvPr/>
        </p:nvSpPr>
        <p:spPr>
          <a:xfrm>
            <a:off x="458611" y="3827043"/>
            <a:ext cx="5420413" cy="195158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 u="sng">
                <a:solidFill>
                  <a:schemeClr val="bg1"/>
                </a:solidFill>
                <a:latin typeface="Gotham Narrow Bold"/>
              </a:rPr>
              <a:t>Importar Librería</a:t>
            </a:r>
            <a:r>
              <a:rPr lang="es-ES" sz="1100" b="1">
                <a:solidFill>
                  <a:schemeClr val="bg1"/>
                </a:solidFill>
                <a:latin typeface="Gotham Narrow Bold"/>
              </a:rPr>
              <a:t>: </a:t>
            </a: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r>
              <a:rPr lang="es-ES" sz="1100" b="1">
                <a:solidFill>
                  <a:schemeClr val="bg1"/>
                </a:solidFill>
                <a:latin typeface="Gotham Narrow Bold"/>
              </a:rPr>
              <a:t>import docx</a:t>
            </a:r>
          </a:p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import pandas as pd</a:t>
            </a:r>
          </a:p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import polars as pl</a:t>
            </a:r>
          </a:p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import requests</a:t>
            </a:r>
            <a:endParaRPr lang="es-ES" sz="1100" b="1" u="sng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F2348F15-C322-6FF7-8DDD-2BA67DF8CA5E}"/>
              </a:ext>
            </a:extLst>
          </p:cNvPr>
          <p:cNvSpPr/>
          <p:nvPr/>
        </p:nvSpPr>
        <p:spPr>
          <a:xfrm>
            <a:off x="600635" y="4205888"/>
            <a:ext cx="389132" cy="411000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9000" r="-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sz="140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35A7DA-C465-23CB-B668-581789FA9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306" y="2677950"/>
            <a:ext cx="5230059" cy="1733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982A9B0-E68E-587B-393F-695823AF53AB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A6) Cómo se instala una librería?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</p:spTree>
    <p:extLst>
      <p:ext uri="{BB962C8B-B14F-4D97-AF65-F5344CB8AC3E}">
        <p14:creationId xmlns:p14="http://schemas.microsoft.com/office/powerpoint/2010/main" val="297433131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414D61-5064-B15A-9C41-45A3F33452CA}"/>
              </a:ext>
            </a:extLst>
          </p:cNvPr>
          <p:cNvSpPr txBox="1"/>
          <p:nvPr/>
        </p:nvSpPr>
        <p:spPr>
          <a:xfrm>
            <a:off x="11591365" y="221882"/>
            <a:ext cx="600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smtClean="0">
                <a:solidFill>
                  <a:schemeClr val="bg1"/>
                </a:solidFill>
                <a:latin typeface="Gotham Narrow Book" pitchFamily="2" charset="0"/>
              </a:rPr>
              <a:pPr algn="ctr"/>
              <a:t>11</a:t>
            </a:fld>
            <a:endParaRPr lang="es-ES" sz="120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3F45C72-4C7A-390A-1D1D-0BF643894C6D}"/>
              </a:ext>
            </a:extLst>
          </p:cNvPr>
          <p:cNvSpPr/>
          <p:nvPr/>
        </p:nvSpPr>
        <p:spPr>
          <a:xfrm>
            <a:off x="345469" y="1491510"/>
            <a:ext cx="5420413" cy="132365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 u="sng">
                <a:solidFill>
                  <a:schemeClr val="bg1"/>
                </a:solidFill>
                <a:latin typeface="Gotham Narrow Bold"/>
              </a:rPr>
              <a:t>Seleccionar Documento</a:t>
            </a:r>
            <a:r>
              <a:rPr lang="es-ES" sz="1100" b="1">
                <a:solidFill>
                  <a:schemeClr val="bg1"/>
                </a:solidFill>
                <a:latin typeface="Gotham Narrow Bold"/>
              </a:rPr>
              <a:t>: </a:t>
            </a: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endParaRPr lang="es-ES" sz="1100" b="1">
              <a:solidFill>
                <a:schemeClr val="bg1"/>
              </a:solidFill>
              <a:latin typeface="Gotham Narrow Bold"/>
            </a:endParaRPr>
          </a:p>
          <a:p>
            <a:pPr marL="442913"/>
            <a:r>
              <a:rPr lang="fr-FR" sz="1100" b="1">
                <a:solidFill>
                  <a:schemeClr val="bg1"/>
                </a:solidFill>
                <a:latin typeface="Gotham Narrow Bold"/>
              </a:rPr>
              <a:t>from docx import Document</a:t>
            </a:r>
          </a:p>
          <a:p>
            <a:pPr marL="442913"/>
            <a:r>
              <a:rPr lang="fr-FR" sz="1100" b="1">
                <a:solidFill>
                  <a:schemeClr val="bg1"/>
                </a:solidFill>
                <a:latin typeface="Gotham Narrow Bold"/>
              </a:rPr>
              <a:t>doc = Document("plantilla.docx")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18A5FC0-6204-6492-F6AF-2C114A6EC0DB}"/>
              </a:ext>
            </a:extLst>
          </p:cNvPr>
          <p:cNvSpPr/>
          <p:nvPr/>
        </p:nvSpPr>
        <p:spPr>
          <a:xfrm>
            <a:off x="2768155" y="3241376"/>
            <a:ext cx="5420417" cy="133418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 u="sng">
                <a:solidFill>
                  <a:schemeClr val="bg1"/>
                </a:solidFill>
                <a:latin typeface="Gotham Narrow Bold"/>
              </a:rPr>
              <a:t>Modificar Documento</a:t>
            </a:r>
            <a:r>
              <a:rPr lang="es-ES" sz="1100" b="1">
                <a:solidFill>
                  <a:schemeClr val="bg1"/>
                </a:solidFill>
                <a:latin typeface="Gotham Narrow Bold"/>
              </a:rPr>
              <a:t>: </a:t>
            </a:r>
          </a:p>
          <a:p>
            <a:pPr marL="442913"/>
            <a:endParaRPr lang="es-ES" sz="1100" b="1">
              <a:solidFill>
                <a:schemeClr val="bg1"/>
              </a:solidFill>
              <a:latin typeface="Gotham Narrow Bold"/>
            </a:endParaRPr>
          </a:p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for p in doc.paragraphs:</a:t>
            </a:r>
          </a:p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    if "{{NOMBRE}}" in p.text:</a:t>
            </a:r>
          </a:p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        p.text = p.text.replace("{{NOMBRE}}", “Jordi Bosch")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E7964CA-2AE4-3BF7-66DE-926D508808EA}"/>
              </a:ext>
            </a:extLst>
          </p:cNvPr>
          <p:cNvSpPr/>
          <p:nvPr/>
        </p:nvSpPr>
        <p:spPr>
          <a:xfrm>
            <a:off x="4788841" y="5001767"/>
            <a:ext cx="5420410" cy="133418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 u="sng">
                <a:solidFill>
                  <a:schemeClr val="bg1"/>
                </a:solidFill>
                <a:latin typeface="Gotham Narrow Bold"/>
              </a:rPr>
              <a:t>Guardar Documento:</a:t>
            </a:r>
            <a:r>
              <a:rPr lang="es-ES" sz="1100" b="1">
                <a:solidFill>
                  <a:schemeClr val="bg1"/>
                </a:solidFill>
                <a:latin typeface="Gotham Narrow Bold"/>
              </a:rPr>
              <a:t> </a:t>
            </a: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r>
              <a:rPr lang="es-ES" sz="1100" b="1">
                <a:solidFill>
                  <a:schemeClr val="bg1"/>
                </a:solidFill>
                <a:latin typeface="Gotham Narrow Bold"/>
              </a:rPr>
              <a:t>doc.save("resultado.docx")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63ABDB4-9C19-9E65-DBFC-E13911E9FFB1}"/>
              </a:ext>
            </a:extLst>
          </p:cNvPr>
          <p:cNvSpPr/>
          <p:nvPr/>
        </p:nvSpPr>
        <p:spPr>
          <a:xfrm>
            <a:off x="453297" y="1742339"/>
            <a:ext cx="398657" cy="411000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l="-6000" r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sz="140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598D2A7-160F-21A6-AFF2-12BABCB6BC12}"/>
              </a:ext>
            </a:extLst>
          </p:cNvPr>
          <p:cNvSpPr/>
          <p:nvPr/>
        </p:nvSpPr>
        <p:spPr>
          <a:xfrm>
            <a:off x="2856346" y="3388578"/>
            <a:ext cx="398657" cy="411000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9000" r="-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sz="140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063BCA3-F532-3A01-2F33-7EC29309C631}"/>
              </a:ext>
            </a:extLst>
          </p:cNvPr>
          <p:cNvSpPr/>
          <p:nvPr/>
        </p:nvSpPr>
        <p:spPr>
          <a:xfrm>
            <a:off x="4914127" y="5463358"/>
            <a:ext cx="398675" cy="411000"/>
          </a:xfrm>
          <a:prstGeom prst="roundRect">
            <a:avLst>
              <a:gd name="adj" fmla="val 10000"/>
            </a:avLst>
          </a:prstGeom>
          <a:blipFill rotWithShape="1">
            <a:blip r:embed="rId4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 sz="140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5A65F3-F2D9-4FC4-3C6F-F009C14FB08C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A7) Cómo se importa un Word?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</p:spTree>
    <p:extLst>
      <p:ext uri="{BB962C8B-B14F-4D97-AF65-F5344CB8AC3E}">
        <p14:creationId xmlns:p14="http://schemas.microsoft.com/office/powerpoint/2010/main" val="368706641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B69CC-290A-3245-2BE7-71367AB4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DC7483E-54C5-7A3C-73D7-CF04A6246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58001"/>
          </a:xfrm>
        </p:spPr>
        <p:txBody>
          <a:bodyPr>
            <a:normAutofit/>
          </a:bodyPr>
          <a:lstStyle/>
          <a:p>
            <a:pPr algn="ctr"/>
            <a:r>
              <a:rPr lang="es-ES" sz="72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B) Métodos y Funciones</a:t>
            </a:r>
            <a:endParaRPr lang="es-ES" sz="7200" b="1" dirty="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</p:txBody>
      </p:sp>
    </p:spTree>
    <p:extLst>
      <p:ext uri="{BB962C8B-B14F-4D97-AF65-F5344CB8AC3E}">
        <p14:creationId xmlns:p14="http://schemas.microsoft.com/office/powerpoint/2010/main" val="149657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414D61-5064-B15A-9C41-45A3F33452CA}"/>
              </a:ext>
            </a:extLst>
          </p:cNvPr>
          <p:cNvSpPr txBox="1"/>
          <p:nvPr/>
        </p:nvSpPr>
        <p:spPr>
          <a:xfrm>
            <a:off x="11591365" y="221882"/>
            <a:ext cx="600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smtClean="0">
                <a:solidFill>
                  <a:schemeClr val="bg1"/>
                </a:solidFill>
                <a:latin typeface="Gotham Narrow Book" pitchFamily="2" charset="0"/>
              </a:rPr>
              <a:pPr algn="ctr"/>
              <a:t>13</a:t>
            </a:fld>
            <a:endParaRPr lang="es-ES" sz="120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4EFA8B7-275B-413E-BF2F-7AC3815B705A}"/>
              </a:ext>
            </a:extLst>
          </p:cNvPr>
          <p:cNvSpPr/>
          <p:nvPr/>
        </p:nvSpPr>
        <p:spPr>
          <a:xfrm>
            <a:off x="547012" y="1168400"/>
            <a:ext cx="25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200" b="1">
                <a:solidFill>
                  <a:schemeClr val="bg1"/>
                </a:solidFill>
                <a:latin typeface="Gotham Narrow Bold"/>
              </a:rPr>
              <a:t>doc = </a:t>
            </a:r>
            <a:br>
              <a:rPr lang="es-ES" sz="1200" b="1">
                <a:solidFill>
                  <a:schemeClr val="bg1"/>
                </a:solidFill>
                <a:latin typeface="Gotham Narrow Bold"/>
              </a:rPr>
            </a:br>
            <a:r>
              <a:rPr lang="es-ES" sz="1200" b="1">
                <a:solidFill>
                  <a:schemeClr val="bg1"/>
                </a:solidFill>
                <a:latin typeface="Gotham Narrow Bold"/>
              </a:rPr>
              <a:t>Document(path)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89F0B94-E29C-4404-862E-7CBD0E282CC6}"/>
              </a:ext>
            </a:extLst>
          </p:cNvPr>
          <p:cNvSpPr/>
          <p:nvPr/>
        </p:nvSpPr>
        <p:spPr>
          <a:xfrm>
            <a:off x="3312335" y="1168400"/>
            <a:ext cx="25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FCF643D-B331-46D1-9930-AE116674B899}"/>
              </a:ext>
            </a:extLst>
          </p:cNvPr>
          <p:cNvSpPr/>
          <p:nvPr/>
        </p:nvSpPr>
        <p:spPr>
          <a:xfrm>
            <a:off x="3312335" y="2228156"/>
            <a:ext cx="25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200" b="1">
                <a:solidFill>
                  <a:schemeClr val="bg1"/>
                </a:solidFill>
                <a:latin typeface="Gotham Narrow Bold"/>
              </a:rPr>
              <a:t>doc.add_paragraph</a:t>
            </a:r>
            <a:br>
              <a:rPr lang="es-ES" sz="1200" b="1">
                <a:solidFill>
                  <a:schemeClr val="bg1"/>
                </a:solidFill>
                <a:latin typeface="Gotham Narrow Bold"/>
              </a:rPr>
            </a:br>
            <a:r>
              <a:rPr lang="es-ES" sz="1200" b="1">
                <a:solidFill>
                  <a:schemeClr val="bg1"/>
                </a:solidFill>
                <a:latin typeface="Gotham Narrow Bold"/>
              </a:rPr>
              <a:t>(“txt")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0DF26F0-D0D8-41D1-960C-AF3549CB7774}"/>
              </a:ext>
            </a:extLst>
          </p:cNvPr>
          <p:cNvSpPr/>
          <p:nvPr/>
        </p:nvSpPr>
        <p:spPr>
          <a:xfrm>
            <a:off x="6077658" y="1168400"/>
            <a:ext cx="25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Gotham Narrow Bold"/>
              </a:rPr>
              <a:t>doc = </a:t>
            </a:r>
            <a:br>
              <a:rPr lang="en-US" sz="1200" b="1">
                <a:solidFill>
                  <a:schemeClr val="bg1"/>
                </a:solidFill>
                <a:latin typeface="Gotham Narrow Bold"/>
              </a:rPr>
            </a:br>
            <a:r>
              <a:rPr lang="en-US" sz="1200" b="1">
                <a:solidFill>
                  <a:schemeClr val="bg1"/>
                </a:solidFill>
                <a:latin typeface="Gotham Narrow Bold"/>
              </a:rPr>
              <a:t>Document()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0D08920-B494-4A24-9F9F-C9EA155E2FE5}"/>
              </a:ext>
            </a:extLst>
          </p:cNvPr>
          <p:cNvSpPr/>
          <p:nvPr/>
        </p:nvSpPr>
        <p:spPr>
          <a:xfrm>
            <a:off x="6096000" y="2228156"/>
            <a:ext cx="25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Gotham Narrow Bold"/>
              </a:rPr>
              <a:t>?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38749A3-8BDA-430C-9BC5-D4D5D5B52E50}"/>
              </a:ext>
            </a:extLst>
          </p:cNvPr>
          <p:cNvSpPr/>
          <p:nvPr/>
        </p:nvSpPr>
        <p:spPr>
          <a:xfrm>
            <a:off x="8842981" y="1168400"/>
            <a:ext cx="25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Gotham Narrow Bold"/>
              </a:rPr>
              <a:t>?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7556B36-F016-4790-8148-84833A3E51CF}"/>
              </a:ext>
            </a:extLst>
          </p:cNvPr>
          <p:cNvSpPr/>
          <p:nvPr/>
        </p:nvSpPr>
        <p:spPr>
          <a:xfrm>
            <a:off x="8861323" y="2228156"/>
            <a:ext cx="25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Gotham Narrow Bold"/>
              </a:rPr>
              <a:t>doc.add_heading</a:t>
            </a:r>
            <a:br>
              <a:rPr lang="en-US" sz="1200" b="1">
                <a:solidFill>
                  <a:schemeClr val="bg1"/>
                </a:solidFill>
                <a:latin typeface="Gotham Narrow Bold"/>
              </a:rPr>
            </a:br>
            <a:r>
              <a:rPr lang="en-US" sz="1200" b="1">
                <a:solidFill>
                  <a:schemeClr val="bg1"/>
                </a:solidFill>
                <a:latin typeface="Gotham Narrow Bold"/>
              </a:rPr>
              <a:t>("título", level=1)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D0F7203-D94A-4153-9D04-A2ABD0143D42}"/>
              </a:ext>
            </a:extLst>
          </p:cNvPr>
          <p:cNvSpPr/>
          <p:nvPr/>
        </p:nvSpPr>
        <p:spPr>
          <a:xfrm>
            <a:off x="3312335" y="3287912"/>
            <a:ext cx="25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Gotham Narrow Bold"/>
              </a:rPr>
              <a:t>?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6E60DE3-6BEC-4B56-9C72-D533E7FB5094}"/>
              </a:ext>
            </a:extLst>
          </p:cNvPr>
          <p:cNvSpPr/>
          <p:nvPr/>
        </p:nvSpPr>
        <p:spPr>
          <a:xfrm>
            <a:off x="3312335" y="4347668"/>
            <a:ext cx="25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Gotham Narrow Bold"/>
              </a:rPr>
              <a:t>doc.add_picture("img.png")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FD0DEBD-ED64-40E7-BBEB-3539ED7CE498}"/>
              </a:ext>
            </a:extLst>
          </p:cNvPr>
          <p:cNvSpPr/>
          <p:nvPr/>
        </p:nvSpPr>
        <p:spPr>
          <a:xfrm>
            <a:off x="6077658" y="3287912"/>
            <a:ext cx="25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200" b="1">
                <a:solidFill>
                  <a:schemeClr val="bg1"/>
                </a:solidFill>
                <a:latin typeface="Gotham Narrow Bold"/>
              </a:rPr>
              <a:t>row = table.add_row()</a:t>
            </a:r>
            <a:br>
              <a:rPr lang="es-ES" sz="1200" b="1">
                <a:solidFill>
                  <a:schemeClr val="bg1"/>
                </a:solidFill>
                <a:latin typeface="Gotham Narrow Bold"/>
              </a:rPr>
            </a:br>
            <a:r>
              <a:rPr lang="es-ES" sz="1200" b="1">
                <a:solidFill>
                  <a:schemeClr val="bg1"/>
                </a:solidFill>
                <a:latin typeface="Gotham Narrow Bold"/>
              </a:rPr>
              <a:t>row.cells[i].text = "valor" 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9CAA0FB-E963-434F-B1AD-0CE78624EFFD}"/>
              </a:ext>
            </a:extLst>
          </p:cNvPr>
          <p:cNvSpPr/>
          <p:nvPr/>
        </p:nvSpPr>
        <p:spPr>
          <a:xfrm>
            <a:off x="6096000" y="4347668"/>
            <a:ext cx="25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Gotham Narrow Bold"/>
              </a:rPr>
              <a:t>?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3FB3692-FE2D-4DB0-9F62-5FB5CF3DA8AC}"/>
              </a:ext>
            </a:extLst>
          </p:cNvPr>
          <p:cNvSpPr/>
          <p:nvPr/>
        </p:nvSpPr>
        <p:spPr>
          <a:xfrm>
            <a:off x="8842981" y="3287912"/>
            <a:ext cx="25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Gotham Narrow Bold"/>
              </a:rPr>
              <a:t>?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8054F52-D6E3-4350-B3E3-98C635874131}"/>
              </a:ext>
            </a:extLst>
          </p:cNvPr>
          <p:cNvSpPr/>
          <p:nvPr/>
        </p:nvSpPr>
        <p:spPr>
          <a:xfrm>
            <a:off x="8861323" y="4347668"/>
            <a:ext cx="25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200" b="1">
                <a:solidFill>
                  <a:schemeClr val="bg1"/>
                </a:solidFill>
                <a:latin typeface="Gotham Narrow Bold"/>
              </a:rPr>
              <a:t>doc.save(path) 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FABBE0A-A303-4CC1-AE80-53F2D0007D55}"/>
              </a:ext>
            </a:extLst>
          </p:cNvPr>
          <p:cNvSpPr/>
          <p:nvPr/>
        </p:nvSpPr>
        <p:spPr>
          <a:xfrm>
            <a:off x="547012" y="2263143"/>
            <a:ext cx="25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Gotham Narrow Bold"/>
              </a:rPr>
              <a:t>?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9606723-7350-4213-8714-F2D1A121433C}"/>
              </a:ext>
            </a:extLst>
          </p:cNvPr>
          <p:cNvSpPr/>
          <p:nvPr/>
        </p:nvSpPr>
        <p:spPr>
          <a:xfrm>
            <a:off x="547012" y="3322899"/>
            <a:ext cx="2520000" cy="720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Gotham Narrow Bold"/>
              </a:rPr>
              <a:t>table = doc.add_table(rows, cols)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13754B3-4EB7-44AB-A524-C39E1BD16A0C}"/>
              </a:ext>
            </a:extLst>
          </p:cNvPr>
          <p:cNvSpPr/>
          <p:nvPr/>
        </p:nvSpPr>
        <p:spPr>
          <a:xfrm>
            <a:off x="547012" y="4382655"/>
            <a:ext cx="252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Gotham Narrow Bold"/>
              </a:rPr>
              <a:t>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094722D-64F4-0616-8D24-5EE5F2EB1E6E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B) Métodos y Funciones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</p:spTree>
    <p:extLst>
      <p:ext uri="{BB962C8B-B14F-4D97-AF65-F5344CB8AC3E}">
        <p14:creationId xmlns:p14="http://schemas.microsoft.com/office/powerpoint/2010/main" val="112547777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32A93-EA27-C4E6-6A9C-67973F748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4A57311-1065-07AC-3675-C4C9D3D8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58001"/>
          </a:xfrm>
        </p:spPr>
        <p:txBody>
          <a:bodyPr>
            <a:normAutofit/>
          </a:bodyPr>
          <a:lstStyle/>
          <a:p>
            <a:pPr algn="ctr"/>
            <a:r>
              <a:rPr lang="es-ES" sz="72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C) Ejemplos Prácticos</a:t>
            </a:r>
            <a:endParaRPr lang="es-ES" sz="7200" b="1" dirty="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</p:txBody>
      </p:sp>
    </p:spTree>
    <p:extLst>
      <p:ext uri="{BB962C8B-B14F-4D97-AF65-F5344CB8AC3E}">
        <p14:creationId xmlns:p14="http://schemas.microsoft.com/office/powerpoint/2010/main" val="758290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8E23AAAC-34A7-4838-8EAA-D86211B70100}"/>
              </a:ext>
            </a:extLst>
          </p:cNvPr>
          <p:cNvSpPr/>
          <p:nvPr/>
        </p:nvSpPr>
        <p:spPr>
          <a:xfrm>
            <a:off x="425383" y="1644073"/>
            <a:ext cx="2880000" cy="349353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endParaRPr lang="es-ES" sz="2200" b="1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414D61-5064-B15A-9C41-45A3F33452CA}"/>
              </a:ext>
            </a:extLst>
          </p:cNvPr>
          <p:cNvSpPr txBox="1"/>
          <p:nvPr/>
        </p:nvSpPr>
        <p:spPr>
          <a:xfrm>
            <a:off x="5996624" y="6581001"/>
            <a:ext cx="4253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b="1" smtClean="0">
                <a:solidFill>
                  <a:schemeClr val="accent5">
                    <a:lumMod val="50000"/>
                  </a:schemeClr>
                </a:solidFill>
                <a:latin typeface="Segoe UI Black (Títulos)"/>
              </a:rPr>
              <a:pPr algn="ctr"/>
              <a:t>15</a:t>
            </a:fld>
            <a:endParaRPr lang="es-ES" sz="1200" b="1">
              <a:solidFill>
                <a:schemeClr val="accent5">
                  <a:lumMod val="50000"/>
                </a:schemeClr>
              </a:solidFill>
              <a:latin typeface="Segoe UI Black (Títulos)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10D22A2-E512-4DA8-BABB-B9E8C23D2AE0}"/>
              </a:ext>
            </a:extLst>
          </p:cNvPr>
          <p:cNvSpPr>
            <a:spLocks/>
          </p:cNvSpPr>
          <p:nvPr/>
        </p:nvSpPr>
        <p:spPr>
          <a:xfrm>
            <a:off x="425383" y="1072305"/>
            <a:ext cx="2880000" cy="3822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Gotham Narrow Bold"/>
              </a:rPr>
              <a:t>ARCHIVOS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6C1AB9C-A9A8-4EB3-BAFB-646F38D7D978}"/>
              </a:ext>
            </a:extLst>
          </p:cNvPr>
          <p:cNvSpPr/>
          <p:nvPr/>
        </p:nvSpPr>
        <p:spPr>
          <a:xfrm>
            <a:off x="3544381" y="1072305"/>
            <a:ext cx="5061738" cy="3822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Gotham Narrow Bold"/>
              </a:rPr>
              <a:t>SCRIPT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5356032-A700-480F-AD8E-6B85B33ED34F}"/>
              </a:ext>
            </a:extLst>
          </p:cNvPr>
          <p:cNvSpPr>
            <a:spLocks/>
          </p:cNvSpPr>
          <p:nvPr/>
        </p:nvSpPr>
        <p:spPr>
          <a:xfrm>
            <a:off x="8845117" y="1072305"/>
            <a:ext cx="2921500" cy="3822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Gotham Narrow Bold"/>
              </a:rPr>
              <a:t>OUTPUT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1A58A1F-40B2-4D69-A1FD-151D6B2736FD}"/>
              </a:ext>
            </a:extLst>
          </p:cNvPr>
          <p:cNvSpPr/>
          <p:nvPr/>
        </p:nvSpPr>
        <p:spPr>
          <a:xfrm>
            <a:off x="3565131" y="1644075"/>
            <a:ext cx="5061738" cy="34935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endParaRPr lang="es-ES" sz="2200" b="1">
              <a:solidFill>
                <a:schemeClr val="bg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6E73E74-B07E-4D9E-A755-0EEDAF57A6E9}"/>
              </a:ext>
            </a:extLst>
          </p:cNvPr>
          <p:cNvSpPr/>
          <p:nvPr/>
        </p:nvSpPr>
        <p:spPr>
          <a:xfrm>
            <a:off x="8886617" y="1642093"/>
            <a:ext cx="2880000" cy="34935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endParaRPr lang="es-ES" sz="2200" b="1"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2A2A80C-758A-47B8-A604-B5619D627DB3}"/>
              </a:ext>
            </a:extLst>
          </p:cNvPr>
          <p:cNvSpPr/>
          <p:nvPr/>
        </p:nvSpPr>
        <p:spPr>
          <a:xfrm>
            <a:off x="425383" y="5323185"/>
            <a:ext cx="11341234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 u="sng" dirty="0">
                <a:solidFill>
                  <a:schemeClr val="bg1"/>
                </a:solidFill>
                <a:latin typeface="Gotham Narrow Bold"/>
              </a:rPr>
              <a:t>Funcionalidad</a:t>
            </a:r>
            <a:r>
              <a:rPr lang="es-ES" sz="2200" b="1">
                <a:solidFill>
                  <a:schemeClr val="bg1"/>
                </a:solidFill>
                <a:latin typeface="Gotham Narrow Bold"/>
              </a:rPr>
              <a:t>: Crear un documento de ejemplo.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421D2CE-2C7A-DBD2-71DD-A216B68BA1F3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C1) Ejemplos Prácticos: 1de3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EA1B72-9314-89B0-ADD9-37947F0F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9" y="1738797"/>
            <a:ext cx="2589584" cy="15982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219B630-72BD-6405-9FA7-0C48F038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51" y="3703873"/>
            <a:ext cx="752580" cy="10669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9ADB17-821E-D122-BF1C-7ED8AA4E7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996" y="1738797"/>
            <a:ext cx="4803128" cy="32801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A76586A-DFD4-1A1C-D3FC-09746944A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759" y="1759636"/>
            <a:ext cx="2699478" cy="32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29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ABB4E-C226-00D3-FA7C-06F7F5022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0D5927D9-15A4-6C4C-AB30-51A0ACD1D7C5}"/>
              </a:ext>
            </a:extLst>
          </p:cNvPr>
          <p:cNvSpPr/>
          <p:nvPr/>
        </p:nvSpPr>
        <p:spPr>
          <a:xfrm>
            <a:off x="425383" y="1644073"/>
            <a:ext cx="2880000" cy="349353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endParaRPr lang="es-ES" sz="2200" b="1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74806EC-289D-41DF-67E4-55F9749FFC61}"/>
              </a:ext>
            </a:extLst>
          </p:cNvPr>
          <p:cNvSpPr txBox="1"/>
          <p:nvPr/>
        </p:nvSpPr>
        <p:spPr>
          <a:xfrm>
            <a:off x="5996624" y="6581001"/>
            <a:ext cx="4253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b="1" smtClean="0">
                <a:solidFill>
                  <a:schemeClr val="accent5">
                    <a:lumMod val="50000"/>
                  </a:schemeClr>
                </a:solidFill>
                <a:latin typeface="Segoe UI Black (Títulos)"/>
              </a:rPr>
              <a:pPr algn="ctr"/>
              <a:t>16</a:t>
            </a:fld>
            <a:endParaRPr lang="es-ES" sz="1200" b="1">
              <a:solidFill>
                <a:schemeClr val="accent5">
                  <a:lumMod val="50000"/>
                </a:schemeClr>
              </a:solidFill>
              <a:latin typeface="Segoe UI Black (Títulos)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97161A2-9721-6C65-87C0-30D6DFE8EA71}"/>
              </a:ext>
            </a:extLst>
          </p:cNvPr>
          <p:cNvSpPr>
            <a:spLocks/>
          </p:cNvSpPr>
          <p:nvPr/>
        </p:nvSpPr>
        <p:spPr>
          <a:xfrm>
            <a:off x="425383" y="1072305"/>
            <a:ext cx="2880000" cy="3822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Gotham Narrow Bold"/>
              </a:rPr>
              <a:t>ARCHIVOS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87C1F3D-F815-2577-43A1-6C15E468609B}"/>
              </a:ext>
            </a:extLst>
          </p:cNvPr>
          <p:cNvSpPr/>
          <p:nvPr/>
        </p:nvSpPr>
        <p:spPr>
          <a:xfrm>
            <a:off x="3544381" y="1072305"/>
            <a:ext cx="5061738" cy="3822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Gotham Narrow Bold"/>
              </a:rPr>
              <a:t>SCRIPT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B3F1945-42FD-4535-26F0-4B4F431B111B}"/>
              </a:ext>
            </a:extLst>
          </p:cNvPr>
          <p:cNvSpPr>
            <a:spLocks/>
          </p:cNvSpPr>
          <p:nvPr/>
        </p:nvSpPr>
        <p:spPr>
          <a:xfrm>
            <a:off x="8845117" y="1072305"/>
            <a:ext cx="2880000" cy="3822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Gotham Narrow Bold"/>
              </a:rPr>
              <a:t>OUTPUT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18B7435-7E16-6B66-9876-FDFF3EFF7DE8}"/>
              </a:ext>
            </a:extLst>
          </p:cNvPr>
          <p:cNvSpPr/>
          <p:nvPr/>
        </p:nvSpPr>
        <p:spPr>
          <a:xfrm>
            <a:off x="3565131" y="1644075"/>
            <a:ext cx="5061738" cy="34935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endParaRPr lang="es-ES" sz="2200" b="1">
              <a:solidFill>
                <a:schemeClr val="bg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DCA66DFD-7FB1-47FE-95BF-58BADA9AC993}"/>
              </a:ext>
            </a:extLst>
          </p:cNvPr>
          <p:cNvSpPr/>
          <p:nvPr/>
        </p:nvSpPr>
        <p:spPr>
          <a:xfrm>
            <a:off x="8886617" y="1642093"/>
            <a:ext cx="2880000" cy="34935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endParaRPr lang="es-ES" sz="2200" b="1"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C383B77-6975-2FCF-825D-674537B19E8A}"/>
              </a:ext>
            </a:extLst>
          </p:cNvPr>
          <p:cNvSpPr/>
          <p:nvPr/>
        </p:nvSpPr>
        <p:spPr>
          <a:xfrm>
            <a:off x="425383" y="5323185"/>
            <a:ext cx="11341234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 u="sng" dirty="0">
                <a:solidFill>
                  <a:schemeClr val="bg1"/>
                </a:solidFill>
                <a:latin typeface="Gotham Narrow Bold"/>
              </a:rPr>
              <a:t>Funcionalidad</a:t>
            </a:r>
            <a:r>
              <a:rPr lang="es-ES" sz="2200" b="1">
                <a:solidFill>
                  <a:schemeClr val="bg1"/>
                </a:solidFill>
                <a:latin typeface="Gotham Narrow Bold"/>
              </a:rPr>
              <a:t>: Crear cartas a partir de una plantilla y un listado de clientes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BA9946A-B473-4BC4-C50F-3EAEFC722FC6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C2) Ejemplos Prácticos: 2de3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83BFFB-CF5C-8BDD-03E1-68E4ED5B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195" y="1772239"/>
            <a:ext cx="4787356" cy="32711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FBFC99-A749-5533-191E-C0DD8AE0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272" y="1742769"/>
            <a:ext cx="2529123" cy="32653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67A65F-2925-ACE2-88E2-88D49D4E1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78" y="1742769"/>
            <a:ext cx="710963" cy="105742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E999227-D77A-962B-E750-DD9F0FBEF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79" y="2898888"/>
            <a:ext cx="2641052" cy="21091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8ACDA52-CF6A-169C-30AB-A8BE23CB4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293" y="1742769"/>
            <a:ext cx="1827438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999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62989-6DA6-EE4B-3803-5A335B72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678493A6-66BC-B795-7627-6B2C68BBE0D0}"/>
              </a:ext>
            </a:extLst>
          </p:cNvPr>
          <p:cNvSpPr/>
          <p:nvPr/>
        </p:nvSpPr>
        <p:spPr>
          <a:xfrm>
            <a:off x="425383" y="1644073"/>
            <a:ext cx="2880000" cy="349353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endParaRPr lang="es-ES" sz="2200" b="1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9A150D-8F45-4DF9-F0E3-3BC1AD5E771A}"/>
              </a:ext>
            </a:extLst>
          </p:cNvPr>
          <p:cNvSpPr txBox="1"/>
          <p:nvPr/>
        </p:nvSpPr>
        <p:spPr>
          <a:xfrm>
            <a:off x="5996624" y="6581001"/>
            <a:ext cx="4253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b="1" smtClean="0">
                <a:solidFill>
                  <a:schemeClr val="accent5">
                    <a:lumMod val="50000"/>
                  </a:schemeClr>
                </a:solidFill>
                <a:latin typeface="Segoe UI Black (Títulos)"/>
              </a:rPr>
              <a:pPr algn="ctr"/>
              <a:t>17</a:t>
            </a:fld>
            <a:endParaRPr lang="es-ES" sz="1200" b="1">
              <a:solidFill>
                <a:schemeClr val="accent5">
                  <a:lumMod val="50000"/>
                </a:schemeClr>
              </a:solidFill>
              <a:latin typeface="Segoe UI Black (Títulos)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4FBC48A-DA19-68FD-AD95-0DA38637819A}"/>
              </a:ext>
            </a:extLst>
          </p:cNvPr>
          <p:cNvSpPr>
            <a:spLocks/>
          </p:cNvSpPr>
          <p:nvPr/>
        </p:nvSpPr>
        <p:spPr>
          <a:xfrm>
            <a:off x="425383" y="1072305"/>
            <a:ext cx="2880000" cy="3822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Gotham Narrow Bold"/>
              </a:rPr>
              <a:t>ARCHIVOS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F9F2C0D-24D8-51DA-8004-E8EDC7F51C64}"/>
              </a:ext>
            </a:extLst>
          </p:cNvPr>
          <p:cNvSpPr/>
          <p:nvPr/>
        </p:nvSpPr>
        <p:spPr>
          <a:xfrm>
            <a:off x="3544381" y="1072305"/>
            <a:ext cx="5061738" cy="3822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Gotham Narrow Bold"/>
              </a:rPr>
              <a:t>SCRIPT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3327705-70C1-03EC-7CA1-EACB65727E4F}"/>
              </a:ext>
            </a:extLst>
          </p:cNvPr>
          <p:cNvSpPr>
            <a:spLocks/>
          </p:cNvSpPr>
          <p:nvPr/>
        </p:nvSpPr>
        <p:spPr>
          <a:xfrm>
            <a:off x="8845117" y="1072305"/>
            <a:ext cx="2880000" cy="3822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Gotham Narrow Bold"/>
              </a:rPr>
              <a:t>OUTPUT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1212E3A-AD32-F5A7-037F-10D163A6C1A9}"/>
              </a:ext>
            </a:extLst>
          </p:cNvPr>
          <p:cNvSpPr/>
          <p:nvPr/>
        </p:nvSpPr>
        <p:spPr>
          <a:xfrm>
            <a:off x="3565131" y="1644075"/>
            <a:ext cx="5061738" cy="34935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endParaRPr lang="es-ES" sz="2200" b="1">
              <a:solidFill>
                <a:schemeClr val="bg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36B5BC-8156-9DC2-098A-58CC01FAC383}"/>
              </a:ext>
            </a:extLst>
          </p:cNvPr>
          <p:cNvSpPr/>
          <p:nvPr/>
        </p:nvSpPr>
        <p:spPr>
          <a:xfrm>
            <a:off x="8886617" y="1642093"/>
            <a:ext cx="2880000" cy="349353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algn="ctr"/>
            <a:endParaRPr lang="es-ES" sz="2200" b="1">
              <a:solidFill>
                <a:schemeClr val="bg1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EEF1BAF-149C-3351-171D-7A7C32D98865}"/>
              </a:ext>
            </a:extLst>
          </p:cNvPr>
          <p:cNvSpPr/>
          <p:nvPr/>
        </p:nvSpPr>
        <p:spPr>
          <a:xfrm>
            <a:off x="425383" y="5323185"/>
            <a:ext cx="11341234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 u="sng" dirty="0">
                <a:solidFill>
                  <a:schemeClr val="bg1"/>
                </a:solidFill>
                <a:latin typeface="Gotham Narrow Bold"/>
              </a:rPr>
              <a:t>Funcionalidad</a:t>
            </a:r>
            <a:r>
              <a:rPr lang="es-ES" sz="2200" b="1">
                <a:solidFill>
                  <a:schemeClr val="bg1"/>
                </a:solidFill>
                <a:latin typeface="Gotham Narrow Bold"/>
              </a:rPr>
              <a:t>: Obtener un informe del índice Euribor de los últimos 7 días.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70641D0-5EEB-9B0D-F913-5958DCE5317D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C3) Ejemplos Prácticos: 3de3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6B0141-699E-7DEF-5207-C06068C4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700"/>
          <a:stretch>
            <a:fillRect/>
          </a:stretch>
        </p:blipFill>
        <p:spPr>
          <a:xfrm>
            <a:off x="557590" y="1773785"/>
            <a:ext cx="2609816" cy="10497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E5EFD3-8A8E-9568-C17E-1D07BDB2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24" y="3009158"/>
            <a:ext cx="2584482" cy="20059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17552D3-7215-F665-B7EA-27DFCB6C5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62" y="1778175"/>
            <a:ext cx="4769962" cy="31892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DD3E0DC-9FC3-6A0E-9EA4-F4BE20EA6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452" y="1773786"/>
            <a:ext cx="2612958" cy="32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6482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CB62A-CFA0-E762-0FDF-BE5687CF2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259B57D-F897-DFA2-ACC6-70E43763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58001"/>
          </a:xfrm>
        </p:spPr>
        <p:txBody>
          <a:bodyPr>
            <a:normAutofit/>
          </a:bodyPr>
          <a:lstStyle/>
          <a:p>
            <a:pPr algn="ctr"/>
            <a:r>
              <a:rPr lang="es-ES" sz="72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Preguntas??</a:t>
            </a:r>
            <a:endParaRPr lang="es-ES" sz="7200" b="1" dirty="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</p:txBody>
      </p:sp>
    </p:spTree>
    <p:extLst>
      <p:ext uri="{BB962C8B-B14F-4D97-AF65-F5344CB8AC3E}">
        <p14:creationId xmlns:p14="http://schemas.microsoft.com/office/powerpoint/2010/main" val="2935677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DADA-01E8-075E-0EAC-620CE2807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079F-A744-DD18-5F14-147CED4E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7600"/>
            <a:ext cx="12192000" cy="3532433"/>
          </a:xfrm>
        </p:spPr>
        <p:txBody>
          <a:bodyPr anchor="ctr">
            <a:normAutofit/>
          </a:bodyPr>
          <a:lstStyle/>
          <a:p>
            <a:pPr algn="ctr"/>
            <a:r>
              <a:rPr lang="ca-ES" sz="72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Gracias!!</a:t>
            </a:r>
            <a:endParaRPr lang="es-ES" sz="720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3E2D4C65-9C23-C64B-12A0-0FFC085959C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 algn="ctr"/>
            <a:r>
              <a:rPr lang="es-ES" sz="16600">
                <a:solidFill>
                  <a:schemeClr val="accent5">
                    <a:lumMod val="40000"/>
                    <a:lumOff val="60000"/>
                  </a:schemeClr>
                </a:solidFill>
                <a:latin typeface="Segoe UI Black (Títulos)"/>
                <a:cs typeface="Posterama" panose="020B0504020200020000" pitchFamily="34" charset="0"/>
              </a:rPr>
              <a:t>PyDAY 2025</a:t>
            </a:r>
            <a:endParaRPr lang="es-ES" dirty="0">
              <a:solidFill>
                <a:schemeClr val="accent5">
                  <a:lumMod val="40000"/>
                  <a:lumOff val="60000"/>
                </a:schemeClr>
              </a:solidFill>
              <a:latin typeface="Segoe UI Black (Títulos)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47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posición de imagen 2" descr="Un hombre con un traje de color negro&#10;&#10;Descripción generada automáticamente">
            <a:extLst>
              <a:ext uri="{FF2B5EF4-FFF2-40B4-BE49-F238E27FC236}">
                <a16:creationId xmlns:a16="http://schemas.microsoft.com/office/drawing/2014/main" id="{C2A3CE4A-F105-7F02-A681-CF716DB0A9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787" r="1078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4A32A3-8628-712D-661B-1827B72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12" y="1204119"/>
            <a:ext cx="5378450" cy="1285082"/>
          </a:xfrm>
        </p:spPr>
        <p:txBody>
          <a:bodyPr/>
          <a:lstStyle/>
          <a:p>
            <a:pPr algn="ctr"/>
            <a:r>
              <a:rPr lang="en-US" sz="4400">
                <a:latin typeface="Segoe UI Black (Títulos)"/>
              </a:rPr>
              <a:t>Jordi Bosch Alibau</a:t>
            </a:r>
            <a:br>
              <a:rPr lang="en-US" sz="1600">
                <a:latin typeface="Segoe UI Black (Títulos)"/>
              </a:rPr>
            </a:br>
            <a:r>
              <a:rPr lang="en-US" sz="1600">
                <a:latin typeface="Segoe UI Black (Títulos)"/>
              </a:rPr>
              <a:t>Senior Consultant | Finance | Data Analytics | AI</a:t>
            </a:r>
            <a:br>
              <a:rPr lang="en-US" sz="1600">
                <a:latin typeface="Segoe UI Black (Títulos)"/>
              </a:rPr>
            </a:br>
            <a:endParaRPr lang="en-US" sz="4800">
              <a:latin typeface="Segoe UI Black (Títulos)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C299D-C00A-AAD0-248B-534DB821CF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75" y="2439030"/>
            <a:ext cx="5378795" cy="25870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800">
                <a:latin typeface="Segoe UI Black (Títulos)"/>
              </a:rPr>
              <a:t>Formación Académica</a:t>
            </a:r>
          </a:p>
          <a:p>
            <a:r>
              <a:rPr lang="es-ES" sz="800">
                <a:latin typeface="Segoe UI Black (Títulos)"/>
              </a:rPr>
              <a:t>2026 Programa en Transformación Digital, EAE (est.);</a:t>
            </a:r>
          </a:p>
          <a:p>
            <a:r>
              <a:rPr lang="es-ES" sz="800">
                <a:latin typeface="Segoe UI Black (Títulos)"/>
              </a:rPr>
              <a:t>2025 Máster Universitario en Ciencia de Datos, UOC ;</a:t>
            </a:r>
          </a:p>
          <a:p>
            <a:r>
              <a:rPr lang="es-ES" sz="800">
                <a:latin typeface="Segoe UI Black (Títulos)"/>
              </a:rPr>
              <a:t>2024 Postgrado en Transformación Digital, EADA;</a:t>
            </a:r>
          </a:p>
          <a:p>
            <a:r>
              <a:rPr lang="es-ES" sz="800">
                <a:latin typeface="Segoe UI Black (Títulos)"/>
              </a:rPr>
              <a:t>2019 Grado en ADE, Especialidad Comptabilidad, UOC;</a:t>
            </a:r>
          </a:p>
          <a:p>
            <a:r>
              <a:rPr lang="es-ES" sz="800">
                <a:latin typeface="Segoe UI Black (Títulos)"/>
              </a:rPr>
              <a:t>2018 Grado en Economía, Especialidad Fiscalidad, UOC;</a:t>
            </a:r>
          </a:p>
          <a:p>
            <a:pPr marL="0" indent="0">
              <a:buNone/>
            </a:pPr>
            <a:endParaRPr lang="es-ES" sz="800">
              <a:latin typeface="Segoe UI Black (Títulos)"/>
            </a:endParaRPr>
          </a:p>
          <a:p>
            <a:pPr marL="0" indent="0">
              <a:buNone/>
            </a:pPr>
            <a:r>
              <a:rPr lang="es-ES" sz="800">
                <a:latin typeface="Segoe UI Black (Títulos)"/>
              </a:rPr>
              <a:t>Acreditaciones y Grupos de Trabajo</a:t>
            </a:r>
          </a:p>
          <a:p>
            <a:r>
              <a:rPr lang="es-ES" sz="800">
                <a:latin typeface="Segoe UI Black (Títulos)"/>
              </a:rPr>
              <a:t>Economista #16353, CEC; Experto Contable #5633, REC;</a:t>
            </a:r>
          </a:p>
          <a:p>
            <a:r>
              <a:rPr lang="es-ES" sz="800">
                <a:latin typeface="Segoe UI Black (Títulos)"/>
              </a:rPr>
              <a:t>Presidente Asociación Python Barcelona (PyBCN)</a:t>
            </a:r>
          </a:p>
          <a:p>
            <a:r>
              <a:rPr lang="es-ES" sz="800">
                <a:latin typeface="Segoe UI Black (Títulos)"/>
              </a:rPr>
              <a:t>Miembro Comisión de Conocimiento e Innovación, CEC;</a:t>
            </a:r>
          </a:p>
          <a:p>
            <a:r>
              <a:rPr lang="es-ES" sz="800">
                <a:latin typeface="Segoe UI Black (Títulos)"/>
              </a:rPr>
              <a:t>Miembro Comisión de Transformación Digital, CEC;</a:t>
            </a:r>
          </a:p>
        </p:txBody>
      </p:sp>
      <p:grpSp>
        <p:nvGrpSpPr>
          <p:cNvPr id="5" name="Google Shape;13764;p85">
            <a:extLst>
              <a:ext uri="{FF2B5EF4-FFF2-40B4-BE49-F238E27FC236}">
                <a16:creationId xmlns:a16="http://schemas.microsoft.com/office/drawing/2014/main" id="{F0AEFB02-8F61-1676-5A1F-A779876442E3}"/>
              </a:ext>
            </a:extLst>
          </p:cNvPr>
          <p:cNvGrpSpPr/>
          <p:nvPr/>
        </p:nvGrpSpPr>
        <p:grpSpPr>
          <a:xfrm>
            <a:off x="717412" y="5509726"/>
            <a:ext cx="310972" cy="338926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6" name="Google Shape;13765;p85">
              <a:extLst>
                <a:ext uri="{FF2B5EF4-FFF2-40B4-BE49-F238E27FC236}">
                  <a16:creationId xmlns:a16="http://schemas.microsoft.com/office/drawing/2014/main" id="{45B37FA6-319D-32CE-2B05-76B969458B5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" name="Google Shape;13766;p85">
              <a:extLst>
                <a:ext uri="{FF2B5EF4-FFF2-40B4-BE49-F238E27FC236}">
                  <a16:creationId xmlns:a16="http://schemas.microsoft.com/office/drawing/2014/main" id="{8DA38695-E0C4-4EE0-A282-C041ACD78A9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" name="Google Shape;13767;p85">
              <a:extLst>
                <a:ext uri="{FF2B5EF4-FFF2-40B4-BE49-F238E27FC236}">
                  <a16:creationId xmlns:a16="http://schemas.microsoft.com/office/drawing/2014/main" id="{2D08FF18-83BB-405B-46A1-AECB5DB34052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" name="Google Shape;13768;p85">
              <a:extLst>
                <a:ext uri="{FF2B5EF4-FFF2-40B4-BE49-F238E27FC236}">
                  <a16:creationId xmlns:a16="http://schemas.microsoft.com/office/drawing/2014/main" id="{DCCAB3E2-A5CA-C4CC-1DD3-A73BDAED4E9A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13" name="Google Shape;10463;p79">
            <a:extLst>
              <a:ext uri="{FF2B5EF4-FFF2-40B4-BE49-F238E27FC236}">
                <a16:creationId xmlns:a16="http://schemas.microsoft.com/office/drawing/2014/main" id="{7BF14F86-528E-E393-5572-B02FFD0928D9}"/>
              </a:ext>
            </a:extLst>
          </p:cNvPr>
          <p:cNvGrpSpPr/>
          <p:nvPr/>
        </p:nvGrpSpPr>
        <p:grpSpPr>
          <a:xfrm>
            <a:off x="706216" y="5946548"/>
            <a:ext cx="310972" cy="247669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14" name="Google Shape;10464;p79">
              <a:extLst>
                <a:ext uri="{FF2B5EF4-FFF2-40B4-BE49-F238E27FC236}">
                  <a16:creationId xmlns:a16="http://schemas.microsoft.com/office/drawing/2014/main" id="{5474DD74-FA16-39CF-842C-C41BA594205C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" name="Google Shape;10465;p79">
              <a:extLst>
                <a:ext uri="{FF2B5EF4-FFF2-40B4-BE49-F238E27FC236}">
                  <a16:creationId xmlns:a16="http://schemas.microsoft.com/office/drawing/2014/main" id="{5D450C69-12D4-EB3A-E166-33D0049B49A9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1D24812-2D18-9943-7008-09CA59FA72A4}"/>
              </a:ext>
            </a:extLst>
          </p:cNvPr>
          <p:cNvSpPr txBox="1">
            <a:spLocks/>
          </p:cNvSpPr>
          <p:nvPr/>
        </p:nvSpPr>
        <p:spPr>
          <a:xfrm>
            <a:off x="1045084" y="5537149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>
                <a:solidFill>
                  <a:schemeClr val="tx1"/>
                </a:solidFill>
                <a:latin typeface="Segoe UI Black (Títulos)"/>
              </a:rPr>
              <a:t>https://www.linkedin.com/in/jjordiboschh/</a:t>
            </a: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97967181-E4B1-1E7B-2D1E-7819ED9B4941}"/>
              </a:ext>
            </a:extLst>
          </p:cNvPr>
          <p:cNvSpPr txBox="1">
            <a:spLocks/>
          </p:cNvSpPr>
          <p:nvPr/>
        </p:nvSpPr>
        <p:spPr>
          <a:xfrm>
            <a:off x="1028384" y="5964821"/>
            <a:ext cx="5343159" cy="4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>
                <a:solidFill>
                  <a:schemeClr val="tx1"/>
                </a:solidFill>
                <a:latin typeface="Segoe UI Black (Títulos)"/>
              </a:rPr>
              <a:t>https://bovemontero.com/servicios/business-innovation/</a:t>
            </a: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  <a:p>
            <a:pPr marL="0" indent="0">
              <a:buNone/>
            </a:pPr>
            <a:endParaRPr lang="es-ES" sz="1200">
              <a:solidFill>
                <a:schemeClr val="tx1"/>
              </a:solidFill>
              <a:latin typeface="Segoe UI Black (Títulos)"/>
            </a:endParaRPr>
          </a:p>
        </p:txBody>
      </p:sp>
    </p:spTree>
    <p:extLst>
      <p:ext uri="{BB962C8B-B14F-4D97-AF65-F5344CB8AC3E}">
        <p14:creationId xmlns:p14="http://schemas.microsoft.com/office/powerpoint/2010/main" val="373662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000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2DC57D1-80BB-09F4-E8FE-85339C96E40D}"/>
              </a:ext>
            </a:extLst>
          </p:cNvPr>
          <p:cNvSpPr txBox="1"/>
          <p:nvPr/>
        </p:nvSpPr>
        <p:spPr>
          <a:xfrm>
            <a:off x="838200" y="2498021"/>
            <a:ext cx="6203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289CB"/>
              </a:buClr>
            </a:pP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1</a:t>
            </a:r>
            <a:r>
              <a:rPr lang="es-ES" sz="2800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. Contexto</a:t>
            </a:r>
          </a:p>
          <a:p>
            <a:pPr>
              <a:buClr>
                <a:srgbClr val="1289CB"/>
              </a:buClr>
            </a:pPr>
            <a:endParaRPr lang="es-ES" sz="280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  <a:p>
            <a:pPr>
              <a:buClr>
                <a:srgbClr val="1289CB"/>
              </a:buClr>
            </a:pPr>
            <a:r>
              <a:rPr lang="es-ES" sz="2800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2</a:t>
            </a: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. Métodos </a:t>
            </a:r>
            <a:r>
              <a:rPr lang="es-ES" sz="2800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y Funciones</a:t>
            </a:r>
            <a:endParaRPr lang="es-ES" sz="2800" dirty="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  <a:p>
            <a:pPr>
              <a:buClr>
                <a:srgbClr val="1289CB"/>
              </a:buClr>
            </a:pPr>
            <a:endParaRPr lang="es-ES" sz="2800" dirty="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  <a:p>
            <a:pPr>
              <a:buClr>
                <a:srgbClr val="1289CB"/>
              </a:buClr>
            </a:pPr>
            <a:r>
              <a:rPr lang="es-ES" sz="2800" dirty="0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3. </a:t>
            </a:r>
            <a:r>
              <a:rPr lang="es-ES" sz="2800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Ejemplos Prácticos</a:t>
            </a:r>
            <a:endParaRPr lang="es-ES" sz="2800" dirty="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  <a:p>
            <a:pPr marL="2171700" lvl="4" indent="-342900">
              <a:buClr>
                <a:srgbClr val="1289CB"/>
              </a:buClr>
              <a:buFont typeface="+mj-lt"/>
              <a:buAutoNum type="arabicPeriod" startAt="7"/>
            </a:pPr>
            <a:endParaRPr lang="es-ES" sz="2800" dirty="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69DF611-2DD0-8D40-5543-720CD4AD2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78" y="-1"/>
            <a:ext cx="537642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3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BBFF-09FC-B006-944E-7D1003DE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B08620C-7D5A-2849-C93C-82B93EBF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58001"/>
          </a:xfrm>
        </p:spPr>
        <p:txBody>
          <a:bodyPr>
            <a:normAutofit/>
          </a:bodyPr>
          <a:lstStyle/>
          <a:p>
            <a:pPr algn="ctr"/>
            <a:r>
              <a:rPr lang="es-ES" sz="9000" b="1">
                <a:solidFill>
                  <a:schemeClr val="accent5">
                    <a:lumMod val="75000"/>
                  </a:schemeClr>
                </a:solidFill>
                <a:latin typeface="Segoe UI Black (Títulos)"/>
              </a:rPr>
              <a:t>A) Contexto</a:t>
            </a:r>
            <a:endParaRPr lang="es-ES" sz="9000" b="1" dirty="0">
              <a:solidFill>
                <a:schemeClr val="accent5">
                  <a:lumMod val="75000"/>
                </a:schemeClr>
              </a:solidFill>
              <a:latin typeface="Segoe UI Black (Títulos)"/>
            </a:endParaRPr>
          </a:p>
        </p:txBody>
      </p:sp>
    </p:spTree>
    <p:extLst>
      <p:ext uri="{BB962C8B-B14F-4D97-AF65-F5344CB8AC3E}">
        <p14:creationId xmlns:p14="http://schemas.microsoft.com/office/powerpoint/2010/main" val="366524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B4B4E71-1C68-6539-1661-3439C28B264D}"/>
              </a:ext>
            </a:extLst>
          </p:cNvPr>
          <p:cNvSpPr/>
          <p:nvPr/>
        </p:nvSpPr>
        <p:spPr>
          <a:xfrm>
            <a:off x="358215" y="1267989"/>
            <a:ext cx="6880785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En los 80 nacen los primeros procesadores de texto modernos: WordPerfect (1982), Ami Pro…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414D61-5064-B15A-9C41-45A3F33452CA}"/>
              </a:ext>
            </a:extLst>
          </p:cNvPr>
          <p:cNvSpPr txBox="1"/>
          <p:nvPr/>
        </p:nvSpPr>
        <p:spPr>
          <a:xfrm>
            <a:off x="11591365" y="221882"/>
            <a:ext cx="600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smtClean="0">
                <a:solidFill>
                  <a:schemeClr val="bg1"/>
                </a:solidFill>
                <a:latin typeface="Gotham Narrow Book" pitchFamily="2" charset="0"/>
              </a:rPr>
              <a:pPr algn="ctr"/>
              <a:t>5</a:t>
            </a:fld>
            <a:endParaRPr lang="es-ES" sz="120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FBA4DAD-65AF-B139-4461-B3D2C3C37AF4}"/>
              </a:ext>
            </a:extLst>
          </p:cNvPr>
          <p:cNvSpPr/>
          <p:nvPr/>
        </p:nvSpPr>
        <p:spPr>
          <a:xfrm>
            <a:off x="358216" y="2112081"/>
            <a:ext cx="6880784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Microsoft Word aparece en 1983 (MS-DOS) y, con la llegada de Windows 95, se vuelve dominante.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3F45C72-4C7A-390A-1D1D-0BF643894C6D}"/>
              </a:ext>
            </a:extLst>
          </p:cNvPr>
          <p:cNvSpPr/>
          <p:nvPr/>
        </p:nvSpPr>
        <p:spPr>
          <a:xfrm>
            <a:off x="358219" y="2956173"/>
            <a:ext cx="6880781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En paralelo surgen alternativas: OpenOffice / LibreOffice, Apple Pages, Google Docs.</a:t>
            </a:r>
            <a:endParaRPr lang="es-ES" sz="1100" b="1" dirty="0">
              <a:solidFill>
                <a:schemeClr val="accent4">
                  <a:lumMod val="60000"/>
                  <a:lumOff val="40000"/>
                </a:schemeClr>
              </a:solidFill>
              <a:latin typeface="Gotham Narrow Bold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18A5FC0-6204-6492-F6AF-2C114A6EC0DB}"/>
              </a:ext>
            </a:extLst>
          </p:cNvPr>
          <p:cNvSpPr/>
          <p:nvPr/>
        </p:nvSpPr>
        <p:spPr>
          <a:xfrm>
            <a:off x="358215" y="3800265"/>
            <a:ext cx="6880780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En 2007 Word introduce </a:t>
            </a:r>
            <a:r>
              <a:rPr lang="es-ES" sz="1100" b="1"/>
              <a:t>.docx</a:t>
            </a:r>
            <a:r>
              <a:rPr lang="es-ES" sz="1100"/>
              <a:t>, un contenedor ZIP con XML → clave para automatizar.</a:t>
            </a:r>
            <a:endParaRPr lang="es-ES" sz="1100" b="1" dirty="0">
              <a:solidFill>
                <a:schemeClr val="accent4">
                  <a:lumMod val="60000"/>
                  <a:lumOff val="40000"/>
                </a:schemeClr>
              </a:solidFill>
              <a:latin typeface="Gotham Narrow Bold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8E7964CA-2AE4-3BF7-66DE-926D508808EA}"/>
              </a:ext>
            </a:extLst>
          </p:cNvPr>
          <p:cNvSpPr/>
          <p:nvPr/>
        </p:nvSpPr>
        <p:spPr>
          <a:xfrm>
            <a:off x="358219" y="4644357"/>
            <a:ext cx="6880775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200"/>
              <a:t>Hoy Word sigue siendo el estándar de facto en empresas para documentos “formales”.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8EA1374-D5D2-CE22-D184-3D810D98C43B}"/>
              </a:ext>
            </a:extLst>
          </p:cNvPr>
          <p:cNvSpPr>
            <a:spLocks/>
          </p:cNvSpPr>
          <p:nvPr/>
        </p:nvSpPr>
        <p:spPr>
          <a:xfrm>
            <a:off x="7705194" y="1267989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B54659-893F-E3D2-E434-4256C03AD96F}"/>
              </a:ext>
            </a:extLst>
          </p:cNvPr>
          <p:cNvSpPr>
            <a:spLocks/>
          </p:cNvSpPr>
          <p:nvPr/>
        </p:nvSpPr>
        <p:spPr>
          <a:xfrm>
            <a:off x="9700182" y="3429000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E1E0B74-27A6-61D6-BB34-A91988816F22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A1) Un poco de historia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07955577-7AF1-1330-65EC-F81A21498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462" y="1396654"/>
            <a:ext cx="1994988" cy="1862272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1A9492F-1CA3-EDAB-A035-60B0D2DD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450" y="3561679"/>
            <a:ext cx="1997252" cy="186227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29878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1DB66-7031-08A1-9338-C4C33087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C8A598-FDA8-3585-620F-55A1B0F1C270}"/>
              </a:ext>
            </a:extLst>
          </p:cNvPr>
          <p:cNvSpPr txBox="1"/>
          <p:nvPr/>
        </p:nvSpPr>
        <p:spPr>
          <a:xfrm>
            <a:off x="11591365" y="221882"/>
            <a:ext cx="600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smtClean="0">
                <a:solidFill>
                  <a:schemeClr val="bg1"/>
                </a:solidFill>
                <a:latin typeface="Segoe UI Black (Títulos)"/>
              </a:rPr>
              <a:pPr algn="ctr"/>
              <a:t>6</a:t>
            </a:fld>
            <a:endParaRPr lang="es-ES" sz="1200">
              <a:latin typeface="Segoe UI Black (Títulos)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993DECB-DB34-C9D4-95F7-0DE76FB5A235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Segoe UI Black (Títulos)"/>
              </a:rPr>
              <a:t>A2) Qué es Microsoft Word?</a:t>
            </a:r>
            <a:endParaRPr lang="es-ES" sz="2200" b="1" dirty="0">
              <a:solidFill>
                <a:schemeClr val="bg1"/>
              </a:solidFill>
              <a:latin typeface="Segoe UI Black (Títulos)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7544E05-908C-0E5C-A900-98767D9CF3D5}"/>
              </a:ext>
            </a:extLst>
          </p:cNvPr>
          <p:cNvSpPr/>
          <p:nvPr/>
        </p:nvSpPr>
        <p:spPr>
          <a:xfrm>
            <a:off x="358220" y="1267989"/>
            <a:ext cx="6880780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Simplificando: un editor de texto orientado a documentos </a:t>
            </a:r>
            <a:r>
              <a:rPr lang="es-ES" sz="1100" b="1"/>
              <a:t>estructurados y con formato</a:t>
            </a:r>
            <a:r>
              <a:rPr lang="es-ES" sz="1100"/>
              <a:t>.</a:t>
            </a:r>
            <a:endParaRPr lang="es-ES" sz="1100" b="1" dirty="0">
              <a:solidFill>
                <a:schemeClr val="bg1"/>
              </a:solidFill>
              <a:latin typeface="Segoe UI Black (Títulos)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0390EC4-FB48-5709-D28F-08D06DD6DF54}"/>
              </a:ext>
            </a:extLst>
          </p:cNvPr>
          <p:cNvSpPr/>
          <p:nvPr/>
        </p:nvSpPr>
        <p:spPr>
          <a:xfrm>
            <a:off x="358216" y="2112081"/>
            <a:ext cx="6880784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Permite estilos, encabezados, numeración automática, tablas, imágenes, índices, etc.</a:t>
            </a:r>
            <a:endParaRPr lang="es-ES" sz="1100" b="1" dirty="0">
              <a:solidFill>
                <a:schemeClr val="bg1"/>
              </a:solidFill>
              <a:latin typeface="Segoe UI Black (Títulos)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2438847-88D5-7AB7-7FD3-7A773624B504}"/>
              </a:ext>
            </a:extLst>
          </p:cNvPr>
          <p:cNvSpPr/>
          <p:nvPr/>
        </p:nvSpPr>
        <p:spPr>
          <a:xfrm>
            <a:off x="358219" y="2956173"/>
            <a:ext cx="6880781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Formatos principales: “.doc” (legacy), “.docx” (Open XML, estándar desde 2007)</a:t>
            </a:r>
            <a:endParaRPr lang="es-ES" sz="11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 (Títulos)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CB66E41-4ABD-C4ED-1866-75EB9C69779B}"/>
              </a:ext>
            </a:extLst>
          </p:cNvPr>
          <p:cNvSpPr/>
          <p:nvPr/>
        </p:nvSpPr>
        <p:spPr>
          <a:xfrm>
            <a:off x="358215" y="3800265"/>
            <a:ext cx="6880780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Al disponer de una estructura XML es editable mediante librerías Python.</a:t>
            </a:r>
            <a:endParaRPr lang="es-ES" sz="11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 (Títulos)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AA1D574-E8B5-D96F-02C4-6ADED01FD6D9}"/>
              </a:ext>
            </a:extLst>
          </p:cNvPr>
          <p:cNvSpPr/>
          <p:nvPr/>
        </p:nvSpPr>
        <p:spPr>
          <a:xfrm>
            <a:off x="358219" y="4644357"/>
            <a:ext cx="6880775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Word destaca por su compatibilidad, su uso masivo y su estabilidad en documentos largos.</a:t>
            </a:r>
            <a:endParaRPr lang="es-ES" sz="1100" b="1" dirty="0">
              <a:solidFill>
                <a:schemeClr val="bg1"/>
              </a:solidFill>
              <a:latin typeface="Segoe UI Black (Títulos)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DFAD8CE-99A1-1F49-0160-FEA3CECDC690}"/>
              </a:ext>
            </a:extLst>
          </p:cNvPr>
          <p:cNvSpPr>
            <a:spLocks/>
          </p:cNvSpPr>
          <p:nvPr/>
        </p:nvSpPr>
        <p:spPr>
          <a:xfrm>
            <a:off x="7705194" y="1267989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egoe UI Black (Títulos)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BEB2CD2-7D01-E932-6C38-E80FF1FAE54F}"/>
              </a:ext>
            </a:extLst>
          </p:cNvPr>
          <p:cNvSpPr>
            <a:spLocks/>
          </p:cNvSpPr>
          <p:nvPr/>
        </p:nvSpPr>
        <p:spPr>
          <a:xfrm>
            <a:off x="9700182" y="3429000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Segoe UI Black (Títulos)"/>
            </a:endParaRPr>
          </a:p>
        </p:txBody>
      </p:sp>
      <p:pic>
        <p:nvPicPr>
          <p:cNvPr id="3078" name="Picture 6" descr="Curso de Microsoft Word - AoniaLearning">
            <a:extLst>
              <a:ext uri="{FF2B5EF4-FFF2-40B4-BE49-F238E27FC236}">
                <a16:creationId xmlns:a16="http://schemas.microsoft.com/office/drawing/2014/main" id="{6C6483E3-279A-FB55-9B78-450FD77C4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334" y="3561679"/>
            <a:ext cx="1994988" cy="186227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crosoft Office 365 | UC3M">
            <a:extLst>
              <a:ext uri="{FF2B5EF4-FFF2-40B4-BE49-F238E27FC236}">
                <a16:creationId xmlns:a16="http://schemas.microsoft.com/office/drawing/2014/main" id="{B26647CD-D8D8-49FA-F6C1-E1B61018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346" y="1396652"/>
            <a:ext cx="1994988" cy="186227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54119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CC09-E59D-FBBB-7532-79805133E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30CE688-2ACF-095A-49BB-CA584C7931E4}"/>
              </a:ext>
            </a:extLst>
          </p:cNvPr>
          <p:cNvSpPr txBox="1"/>
          <p:nvPr/>
        </p:nvSpPr>
        <p:spPr>
          <a:xfrm>
            <a:off x="11591365" y="221882"/>
            <a:ext cx="600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smtClean="0">
                <a:solidFill>
                  <a:schemeClr val="bg1"/>
                </a:solidFill>
                <a:latin typeface="Gotham Narrow Book" pitchFamily="2" charset="0"/>
              </a:rPr>
              <a:pPr algn="ctr"/>
              <a:t>7</a:t>
            </a:fld>
            <a:endParaRPr lang="es-ES" sz="120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6112A5-D165-D2B9-9C1A-97025C0EFFB5}"/>
              </a:ext>
            </a:extLst>
          </p:cNvPr>
          <p:cNvSpPr>
            <a:spLocks/>
          </p:cNvSpPr>
          <p:nvPr/>
        </p:nvSpPr>
        <p:spPr>
          <a:xfrm>
            <a:off x="7705194" y="1267989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4CAD58F-F7C7-CD3B-A741-230664CD8920}"/>
              </a:ext>
            </a:extLst>
          </p:cNvPr>
          <p:cNvSpPr>
            <a:spLocks/>
          </p:cNvSpPr>
          <p:nvPr/>
        </p:nvSpPr>
        <p:spPr>
          <a:xfrm>
            <a:off x="9700182" y="3429000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B8F97BA-7BF4-D823-0AE3-25FCCF1FBC4A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A3) Por qué usar Python?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220388A-AE73-BF0C-F9EF-FF2075366838}"/>
              </a:ext>
            </a:extLst>
          </p:cNvPr>
          <p:cNvSpPr/>
          <p:nvPr/>
        </p:nvSpPr>
        <p:spPr>
          <a:xfrm>
            <a:off x="358220" y="1267989"/>
            <a:ext cx="6880780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/>
              <a:t>Escalabilidad:</a:t>
            </a:r>
            <a:r>
              <a:rPr lang="es-ES" sz="1100"/>
              <a:t> Python permite generar decenas o cientos de documentos sin intervención manual.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AE34DBE-C4E0-4D32-A150-E751F3D5F3F0}"/>
              </a:ext>
            </a:extLst>
          </p:cNvPr>
          <p:cNvSpPr/>
          <p:nvPr/>
        </p:nvSpPr>
        <p:spPr>
          <a:xfrm>
            <a:off x="358216" y="2112081"/>
            <a:ext cx="6880784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/>
              <a:t>Modularidad: Se combina fácilmente con pandas, requests, SQL, APIs, etc.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B8708AD-5DDF-E1C1-0238-9165853F15B9}"/>
              </a:ext>
            </a:extLst>
          </p:cNvPr>
          <p:cNvSpPr/>
          <p:nvPr/>
        </p:nvSpPr>
        <p:spPr>
          <a:xfrm>
            <a:off x="358219" y="2956173"/>
            <a:ext cx="6880781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/>
              <a:t>Comunidad:</a:t>
            </a:r>
            <a:r>
              <a:rPr lang="es-ES" sz="1100"/>
              <a:t> Librerías maduras y soporte continuo (python-docx, docx-template…).</a:t>
            </a:r>
            <a:endParaRPr lang="es-ES" sz="1100" b="1" dirty="0">
              <a:solidFill>
                <a:schemeClr val="accent4">
                  <a:lumMod val="60000"/>
                  <a:lumOff val="40000"/>
                </a:schemeClr>
              </a:solidFill>
              <a:latin typeface="Gotham Narrow Bold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F8F4C99-EB94-E98A-DE4C-D9409495CF00}"/>
              </a:ext>
            </a:extLst>
          </p:cNvPr>
          <p:cNvSpPr/>
          <p:nvPr/>
        </p:nvSpPr>
        <p:spPr>
          <a:xfrm>
            <a:off x="358215" y="3800265"/>
            <a:ext cx="6880780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/>
              <a:t>Reproducibilidad:</a:t>
            </a:r>
            <a:r>
              <a:rPr lang="es-ES" sz="1100"/>
              <a:t> Un script produce siempre el mismo documento, sin errores humanos.</a:t>
            </a:r>
            <a:endParaRPr lang="es-ES" sz="1100" b="1" dirty="0">
              <a:solidFill>
                <a:schemeClr val="accent4">
                  <a:lumMod val="60000"/>
                  <a:lumOff val="40000"/>
                </a:schemeClr>
              </a:solidFill>
              <a:latin typeface="Gotham Narrow Bold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1C86494-C7D9-FAC6-5256-3089C8E227C8}"/>
              </a:ext>
            </a:extLst>
          </p:cNvPr>
          <p:cNvSpPr/>
          <p:nvPr/>
        </p:nvSpPr>
        <p:spPr>
          <a:xfrm>
            <a:off x="358219" y="4644357"/>
            <a:ext cx="6880775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/>
              <a:t>Integración:</a:t>
            </a:r>
            <a:r>
              <a:rPr lang="es-ES" sz="1100"/>
              <a:t> Facilita flujos automáticos con SharePoint, Power Automate o pipelines propios.</a:t>
            </a:r>
            <a:endParaRPr lang="es-ES" sz="1200" b="1" dirty="0">
              <a:solidFill>
                <a:schemeClr val="bg1"/>
              </a:solidFill>
              <a:latin typeface="Gotham Narrow Bold"/>
            </a:endParaRPr>
          </a:p>
        </p:txBody>
      </p:sp>
      <p:pic>
        <p:nvPicPr>
          <p:cNvPr id="2" name="Picture 10" descr="Python vertical logo - Social media &amp; Logos Icons">
            <a:extLst>
              <a:ext uri="{FF2B5EF4-FFF2-40B4-BE49-F238E27FC236}">
                <a16:creationId xmlns:a16="http://schemas.microsoft.com/office/drawing/2014/main" id="{B6682D77-BD99-C104-1119-9051BBC37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88" y="1348833"/>
            <a:ext cx="1994987" cy="193079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577EDB1-FB34-57B9-E861-C7CF6756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75" y="3561679"/>
            <a:ext cx="1994988" cy="18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991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414D61-5064-B15A-9C41-45A3F33452CA}"/>
              </a:ext>
            </a:extLst>
          </p:cNvPr>
          <p:cNvSpPr txBox="1"/>
          <p:nvPr/>
        </p:nvSpPr>
        <p:spPr>
          <a:xfrm>
            <a:off x="11591365" y="221882"/>
            <a:ext cx="600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smtClean="0">
                <a:solidFill>
                  <a:schemeClr val="bg1"/>
                </a:solidFill>
                <a:latin typeface="Gotham Narrow Book" pitchFamily="2" charset="0"/>
              </a:rPr>
              <a:pPr algn="ctr"/>
              <a:t>8</a:t>
            </a:fld>
            <a:endParaRPr lang="es-ES" sz="120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E5AD3D9-DF1D-84E3-FD75-0C1DBC89B40A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A4) Cómo usar Python?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7E475DF-28C9-113B-F8B2-F488E0E9FCC3}"/>
              </a:ext>
            </a:extLst>
          </p:cNvPr>
          <p:cNvSpPr>
            <a:spLocks/>
          </p:cNvSpPr>
          <p:nvPr/>
        </p:nvSpPr>
        <p:spPr>
          <a:xfrm>
            <a:off x="7705194" y="1267989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842913D-227C-9AC4-4C24-DF1A40406EF5}"/>
              </a:ext>
            </a:extLst>
          </p:cNvPr>
          <p:cNvSpPr>
            <a:spLocks/>
          </p:cNvSpPr>
          <p:nvPr/>
        </p:nvSpPr>
        <p:spPr>
          <a:xfrm>
            <a:off x="9700182" y="3429000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98E6CAE8-D44B-0458-A40E-6A9ADF9518F9}"/>
              </a:ext>
            </a:extLst>
          </p:cNvPr>
          <p:cNvSpPr/>
          <p:nvPr/>
        </p:nvSpPr>
        <p:spPr>
          <a:xfrm>
            <a:off x="358220" y="1267989"/>
            <a:ext cx="6880780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/>
              <a:t>requests</a:t>
            </a:r>
            <a:r>
              <a:rPr lang="es-ES" sz="1100"/>
              <a:t> → Obtener datos desde APIs, servicios externos o endpoints internos.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CEBBE0C9-C1C9-EAD5-C559-5E08F5433F0A}"/>
              </a:ext>
            </a:extLst>
          </p:cNvPr>
          <p:cNvSpPr/>
          <p:nvPr/>
        </p:nvSpPr>
        <p:spPr>
          <a:xfrm>
            <a:off x="358216" y="2112081"/>
            <a:ext cx="6880784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/>
              <a:t>pandas / polars</a:t>
            </a:r>
            <a:r>
              <a:rPr lang="es-ES" sz="1100"/>
              <a:t> → Convertir esos datos en tablas, agrupar, filtrar, calcular o limpiar.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0059F722-096B-4826-11B3-297C0D6F9199}"/>
              </a:ext>
            </a:extLst>
          </p:cNvPr>
          <p:cNvSpPr/>
          <p:nvPr/>
        </p:nvSpPr>
        <p:spPr>
          <a:xfrm>
            <a:off x="358219" y="2956173"/>
            <a:ext cx="6880781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/>
              <a:t>python-docx</a:t>
            </a:r>
            <a:r>
              <a:rPr lang="es-ES" sz="1100"/>
              <a:t> → Construir el documento Word con formato.</a:t>
            </a:r>
            <a:endParaRPr lang="es-ES" sz="1100" b="1" dirty="0">
              <a:solidFill>
                <a:schemeClr val="accent4">
                  <a:lumMod val="60000"/>
                  <a:lumOff val="40000"/>
                </a:schemeClr>
              </a:solidFill>
              <a:latin typeface="Gotham Narrow Bold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49B59312-E25F-AF20-C601-883FF438C9D5}"/>
              </a:ext>
            </a:extLst>
          </p:cNvPr>
          <p:cNvSpPr/>
          <p:nvPr/>
        </p:nvSpPr>
        <p:spPr>
          <a:xfrm>
            <a:off x="358215" y="3800265"/>
            <a:ext cx="6880780" cy="259110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 algn="ctr"/>
            <a:r>
              <a:rPr lang="es-ES" sz="1600"/>
              <a:t>Flujo típico: </a:t>
            </a:r>
          </a:p>
          <a:p>
            <a:pPr marL="442913" algn="ctr"/>
            <a:endParaRPr lang="es-ES" sz="1600" b="1"/>
          </a:p>
          <a:p>
            <a:pPr marL="442913" algn="ctr"/>
            <a:r>
              <a:rPr lang="es-ES" sz="1600" b="1"/>
              <a:t>requests → pandas/polars → python-docx → documento</a:t>
            </a:r>
            <a:endParaRPr lang="es-ES" sz="1100" b="1" dirty="0">
              <a:solidFill>
                <a:schemeClr val="accent4">
                  <a:lumMod val="60000"/>
                  <a:lumOff val="40000"/>
                </a:schemeClr>
              </a:solidFill>
              <a:latin typeface="Gotham Narrow Bold"/>
            </a:endParaRPr>
          </a:p>
        </p:txBody>
      </p:sp>
      <p:pic>
        <p:nvPicPr>
          <p:cNvPr id="39" name="Picture 4" descr="Descubre el poder de la librería Pandas para el análisis de datos en Python  - CoDigital">
            <a:extLst>
              <a:ext uri="{FF2B5EF4-FFF2-40B4-BE49-F238E27FC236}">
                <a16:creationId xmlns:a16="http://schemas.microsoft.com/office/drawing/2014/main" id="{6FC07D75-B1DD-9A45-EA51-6C93CA42EE3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741" y="1404498"/>
            <a:ext cx="1994987" cy="185442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2" descr="Uso avanzado — documentación de Requests - 1.1.0">
            <a:extLst>
              <a:ext uri="{FF2B5EF4-FFF2-40B4-BE49-F238E27FC236}">
                <a16:creationId xmlns:a16="http://schemas.microsoft.com/office/drawing/2014/main" id="{62683C32-1C86-C14C-D15A-60DDD47ADC8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95" y="3583674"/>
            <a:ext cx="1994986" cy="186227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8409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414D61-5064-B15A-9C41-45A3F33452CA}"/>
              </a:ext>
            </a:extLst>
          </p:cNvPr>
          <p:cNvSpPr txBox="1"/>
          <p:nvPr/>
        </p:nvSpPr>
        <p:spPr>
          <a:xfrm>
            <a:off x="11591365" y="221882"/>
            <a:ext cx="600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AC56EB2F-1793-B343-A5B5-FBAA8640D852}" type="slidenum">
              <a:rPr lang="es-ES" sz="1200" smtClean="0">
                <a:solidFill>
                  <a:schemeClr val="bg1"/>
                </a:solidFill>
                <a:latin typeface="Gotham Narrow Book" pitchFamily="2" charset="0"/>
              </a:rPr>
              <a:pPr algn="ctr"/>
              <a:t>9</a:t>
            </a:fld>
            <a:endParaRPr lang="es-ES" sz="120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985E08F-E6F6-BEBE-2C39-77C1B322A9BE}"/>
              </a:ext>
            </a:extLst>
          </p:cNvPr>
          <p:cNvSpPr/>
          <p:nvPr/>
        </p:nvSpPr>
        <p:spPr>
          <a:xfrm>
            <a:off x="0" y="0"/>
            <a:ext cx="12192000" cy="5600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r>
              <a:rPr lang="es-ES" sz="2200" b="1">
                <a:solidFill>
                  <a:schemeClr val="bg1"/>
                </a:solidFill>
                <a:latin typeface="Gotham Narrow Bold"/>
              </a:rPr>
              <a:t>A5) Cuándo surgió el proyecto?</a:t>
            </a:r>
            <a:endParaRPr lang="es-ES" sz="22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DCB2723D-BA96-4066-006B-8E385D8B502F}"/>
              </a:ext>
            </a:extLst>
          </p:cNvPr>
          <p:cNvSpPr/>
          <p:nvPr/>
        </p:nvSpPr>
        <p:spPr>
          <a:xfrm>
            <a:off x="393517" y="2653420"/>
            <a:ext cx="3557711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La reescritura total</a:t>
            </a: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r>
              <a:rPr lang="es-ES" sz="1100" b="1">
                <a:solidFill>
                  <a:schemeClr val="bg1"/>
                </a:solidFill>
                <a:latin typeface="Gotham Narrow Bold"/>
              </a:rPr>
              <a:t>(v0.3.0 – 2013/2014)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63E19C3-D3FD-940A-D8B9-B13AA3284E04}"/>
              </a:ext>
            </a:extLst>
          </p:cNvPr>
          <p:cNvSpPr/>
          <p:nvPr/>
        </p:nvSpPr>
        <p:spPr>
          <a:xfrm>
            <a:off x="393513" y="3497512"/>
            <a:ext cx="3557711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El formato avanzado</a:t>
            </a: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r>
              <a:rPr lang="es-ES" sz="1100" b="1">
                <a:solidFill>
                  <a:schemeClr val="bg1"/>
                </a:solidFill>
                <a:latin typeface="Gotham Narrow Bold"/>
              </a:rPr>
              <a:t>(v0.8.6 - v0.8.8 – 2016-2019)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16FBA40-D406-D0CC-63D5-B5D057510C8F}"/>
              </a:ext>
            </a:extLst>
          </p:cNvPr>
          <p:cNvSpPr/>
          <p:nvPr/>
        </p:nvSpPr>
        <p:spPr>
          <a:xfrm>
            <a:off x="393517" y="4341604"/>
            <a:ext cx="3557712" cy="6055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2913"/>
            <a:r>
              <a:rPr lang="es-ES" sz="1100" b="1">
                <a:solidFill>
                  <a:schemeClr val="bg1"/>
                </a:solidFill>
                <a:latin typeface="Gotham Narrow Bold"/>
              </a:rPr>
              <a:t>La versión estable</a:t>
            </a:r>
            <a:br>
              <a:rPr lang="es-ES" sz="1100" b="1">
                <a:solidFill>
                  <a:schemeClr val="bg1"/>
                </a:solidFill>
                <a:latin typeface="Gotham Narrow Bold"/>
              </a:rPr>
            </a:br>
            <a:r>
              <a:rPr lang="es-ES" sz="1100" b="1">
                <a:solidFill>
                  <a:schemeClr val="bg1"/>
                </a:solidFill>
                <a:latin typeface="Gotham Narrow Bold"/>
              </a:rPr>
              <a:t>(v1.0.0 – 2023)</a:t>
            </a:r>
            <a:endParaRPr lang="es-ES" sz="1100" b="1" dirty="0">
              <a:solidFill>
                <a:schemeClr val="bg1"/>
              </a:solidFill>
              <a:latin typeface="Gotham Narrow Bold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A530E1D-1FBC-68F3-22DF-DD5024C8607A}"/>
              </a:ext>
            </a:extLst>
          </p:cNvPr>
          <p:cNvSpPr>
            <a:spLocks/>
          </p:cNvSpPr>
          <p:nvPr/>
        </p:nvSpPr>
        <p:spPr>
          <a:xfrm>
            <a:off x="4242323" y="1222897"/>
            <a:ext cx="4140560" cy="52413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FBB753F-90F8-F8F9-8EE5-98CEF5318460}"/>
              </a:ext>
            </a:extLst>
          </p:cNvPr>
          <p:cNvSpPr txBox="1"/>
          <p:nvPr/>
        </p:nvSpPr>
        <p:spPr>
          <a:xfrm>
            <a:off x="393513" y="5098277"/>
            <a:ext cx="3035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>
                <a:solidFill>
                  <a:schemeClr val="accent1">
                    <a:lumMod val="75000"/>
                  </a:schemeClr>
                </a:solidFill>
                <a:latin typeface="Gotham Narrow Bold"/>
              </a:rPr>
              <a:t>FUENTE</a:t>
            </a:r>
            <a:r>
              <a:rPr lang="es-ES" sz="800">
                <a:solidFill>
                  <a:schemeClr val="accent1">
                    <a:lumMod val="75000"/>
                  </a:schemeClr>
                </a:solidFill>
                <a:latin typeface="Gotham Narrow Bold"/>
              </a:rPr>
              <a:t>: </a:t>
            </a:r>
            <a:r>
              <a:rPr lang="es-ES" sz="800">
                <a:solidFill>
                  <a:schemeClr val="accent1">
                    <a:lumMod val="75000"/>
                  </a:schemeClr>
                </a:solidFill>
                <a:latin typeface="Gotham Narrow Bold"/>
                <a:hlinkClick r:id="rId2"/>
              </a:rPr>
              <a:t>https://pypi.org/project/python-docx/#history</a:t>
            </a:r>
            <a:endParaRPr lang="es-ES" sz="800" dirty="0">
              <a:latin typeface="Gotham Narrow Bold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53E98A75-038D-78D3-71B4-EB492697550F}"/>
              </a:ext>
            </a:extLst>
          </p:cNvPr>
          <p:cNvSpPr>
            <a:spLocks/>
          </p:cNvSpPr>
          <p:nvPr/>
        </p:nvSpPr>
        <p:spPr>
          <a:xfrm>
            <a:off x="9365883" y="1281481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61CA99C-5B2B-2A60-E058-7195C34AA3D5}"/>
              </a:ext>
            </a:extLst>
          </p:cNvPr>
          <p:cNvSpPr>
            <a:spLocks/>
          </p:cNvSpPr>
          <p:nvPr/>
        </p:nvSpPr>
        <p:spPr>
          <a:xfrm>
            <a:off x="9365883" y="3728387"/>
            <a:ext cx="1994988" cy="1862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F952C8A5-16C6-6CE1-4891-B2127762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952" y="1378661"/>
            <a:ext cx="4146991" cy="524132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4" name="Picture 4" descr="View mikemaccana's full-sized avatar">
            <a:hlinkClick r:id="rId4"/>
            <a:extLst>
              <a:ext uri="{FF2B5EF4-FFF2-40B4-BE49-F238E27FC236}">
                <a16:creationId xmlns:a16="http://schemas.microsoft.com/office/drawing/2014/main" id="{B2E0B83D-148F-78FF-0CB3-D505FA406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43" y="1396653"/>
            <a:ext cx="1994988" cy="186227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A241971-FF48-5AC8-D43F-81D8D83DFCD1}"/>
              </a:ext>
            </a:extLst>
          </p:cNvPr>
          <p:cNvSpPr txBox="1"/>
          <p:nvPr/>
        </p:nvSpPr>
        <p:spPr>
          <a:xfrm>
            <a:off x="9896694" y="3258926"/>
            <a:ext cx="199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>
                <a:solidFill>
                  <a:schemeClr val="accent1">
                    <a:lumMod val="75000"/>
                  </a:schemeClr>
                </a:solidFill>
                <a:latin typeface="Gotham Narrow Bold"/>
              </a:rPr>
              <a:t>Mike MacCana</a:t>
            </a:r>
            <a:endParaRPr lang="es-ES" sz="1200" b="1" dirty="0">
              <a:latin typeface="Gotham Narrow Bold"/>
            </a:endParaRPr>
          </a:p>
        </p:txBody>
      </p:sp>
      <p:pic>
        <p:nvPicPr>
          <p:cNvPr id="43" name="Picture 6" descr="View scanny's full-sized avatar">
            <a:hlinkClick r:id="rId6"/>
            <a:extLst>
              <a:ext uri="{FF2B5EF4-FFF2-40B4-BE49-F238E27FC236}">
                <a16:creationId xmlns:a16="http://schemas.microsoft.com/office/drawing/2014/main" id="{FAD9FF20-066C-D82A-1BA6-ED8E01ED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943" y="3843559"/>
            <a:ext cx="1994988" cy="1905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148F1C6F-1E7D-64D2-5B6C-463FACBC9A53}"/>
              </a:ext>
            </a:extLst>
          </p:cNvPr>
          <p:cNvSpPr txBox="1"/>
          <p:nvPr/>
        </p:nvSpPr>
        <p:spPr>
          <a:xfrm>
            <a:off x="9500944" y="5759794"/>
            <a:ext cx="1994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>
                <a:solidFill>
                  <a:schemeClr val="accent1">
                    <a:lumMod val="75000"/>
                  </a:schemeClr>
                </a:solidFill>
                <a:latin typeface="Gotham Narrow Bold"/>
              </a:rPr>
              <a:t>Steve Canny (“scanny”)</a:t>
            </a:r>
            <a:endParaRPr lang="es-ES" sz="1200" b="1" dirty="0">
              <a:latin typeface="Gotham Narrow Bold"/>
            </a:endParaRPr>
          </a:p>
        </p:txBody>
      </p:sp>
    </p:spTree>
    <p:extLst>
      <p:ext uri="{BB962C8B-B14F-4D97-AF65-F5344CB8AC3E}">
        <p14:creationId xmlns:p14="http://schemas.microsoft.com/office/powerpoint/2010/main" val="1212579262"/>
      </p:ext>
    </p:extLst>
  </p:cSld>
  <p:clrMapOvr>
    <a:masterClrMapping/>
  </p:clrMapOvr>
  <p:transition spd="slow">
    <p:push dir="u"/>
  </p:transition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Violeta II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92278F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824</Words>
  <Application>Microsoft Office PowerPoint</Application>
  <PresentationFormat>Panorámica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19</vt:i4>
      </vt:variant>
    </vt:vector>
  </HeadingPairs>
  <TitlesOfParts>
    <vt:vector size="31" baseType="lpstr">
      <vt:lpstr>Aharoni</vt:lpstr>
      <vt:lpstr>Aptos</vt:lpstr>
      <vt:lpstr>Arial</vt:lpstr>
      <vt:lpstr>Century Gothic</vt:lpstr>
      <vt:lpstr>Gotham Narrow Bold</vt:lpstr>
      <vt:lpstr>Gotham Narrow Book</vt:lpstr>
      <vt:lpstr>Segoe UI Black (Títulos)</vt:lpstr>
      <vt:lpstr>Segoe UI Semibold</vt:lpstr>
      <vt:lpstr>Wingdings 3</vt:lpstr>
      <vt:lpstr>Tema de Office</vt:lpstr>
      <vt:lpstr>1_Tema de Office</vt:lpstr>
      <vt:lpstr>Sala de reuniones Ion</vt:lpstr>
      <vt:lpstr>Mastering  Word Automation  with Python</vt:lpstr>
      <vt:lpstr>Jordi Bosch Alibau Senior Consultant | Finance | Data Analytics | AI </vt:lpstr>
      <vt:lpstr>Agenda</vt:lpstr>
      <vt:lpstr>A) Contexto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B) Métodos y Funciones</vt:lpstr>
      <vt:lpstr>Presentación de PowerPoint</vt:lpstr>
      <vt:lpstr>C) Ejemplos Prácticos</vt:lpstr>
      <vt:lpstr>Presentación de PowerPoint</vt:lpstr>
      <vt:lpstr>Presentación de PowerPoint</vt:lpstr>
      <vt:lpstr>Presentación de PowerPoint</vt:lpstr>
      <vt:lpstr>Preguntas??</vt:lpstr>
      <vt:lpstr>Gracias!!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SERGI RAMIREZ MITJANS</dc:creator>
  <cp:lastModifiedBy>Jordi Bosch Alibau</cp:lastModifiedBy>
  <cp:revision>14</cp:revision>
  <dcterms:created xsi:type="dcterms:W3CDTF">2025-11-24T11:04:36Z</dcterms:created>
  <dcterms:modified xsi:type="dcterms:W3CDTF">2025-11-29T00:05:30Z</dcterms:modified>
</cp:coreProperties>
</file>